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charts/chart5.xml" ContentType="application/vnd.openxmlformats-officedocument.drawingml.chart+xml"/>
  <Override PartName="/ppt/notesSlides/notesSlide19.xml" ContentType="application/vnd.openxmlformats-officedocument.presentationml.notesSlide+xml"/>
  <Override PartName="/ppt/charts/chart6.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62" r:id="rId2"/>
  </p:sldMasterIdLst>
  <p:notesMasterIdLst>
    <p:notesMasterId r:id="rId59"/>
  </p:notesMasterIdLst>
  <p:sldIdLst>
    <p:sldId id="256" r:id="rId3"/>
    <p:sldId id="310" r:id="rId4"/>
    <p:sldId id="335" r:id="rId5"/>
    <p:sldId id="348" r:id="rId6"/>
    <p:sldId id="258" r:id="rId7"/>
    <p:sldId id="349" r:id="rId8"/>
    <p:sldId id="290" r:id="rId9"/>
    <p:sldId id="260" r:id="rId10"/>
    <p:sldId id="261" r:id="rId11"/>
    <p:sldId id="339" r:id="rId12"/>
    <p:sldId id="263" r:id="rId13"/>
    <p:sldId id="264" r:id="rId14"/>
    <p:sldId id="309" r:id="rId15"/>
    <p:sldId id="265" r:id="rId16"/>
    <p:sldId id="331" r:id="rId17"/>
    <p:sldId id="334" r:id="rId18"/>
    <p:sldId id="332" r:id="rId19"/>
    <p:sldId id="347" r:id="rId20"/>
    <p:sldId id="333" r:id="rId21"/>
    <p:sldId id="350" r:id="rId22"/>
    <p:sldId id="291" r:id="rId23"/>
    <p:sldId id="266" r:id="rId24"/>
    <p:sldId id="351" r:id="rId25"/>
    <p:sldId id="340" r:id="rId26"/>
    <p:sldId id="268" r:id="rId27"/>
    <p:sldId id="269" r:id="rId28"/>
    <p:sldId id="270" r:id="rId29"/>
    <p:sldId id="271" r:id="rId30"/>
    <p:sldId id="272" r:id="rId31"/>
    <p:sldId id="273" r:id="rId32"/>
    <p:sldId id="274" r:id="rId33"/>
    <p:sldId id="277" r:id="rId34"/>
    <p:sldId id="287" r:id="rId35"/>
    <p:sldId id="292" r:id="rId36"/>
    <p:sldId id="293" r:id="rId37"/>
    <p:sldId id="318" r:id="rId38"/>
    <p:sldId id="319" r:id="rId39"/>
    <p:sldId id="296" r:id="rId40"/>
    <p:sldId id="336" r:id="rId41"/>
    <p:sldId id="337" r:id="rId42"/>
    <p:sldId id="342" r:id="rId43"/>
    <p:sldId id="305" r:id="rId44"/>
    <p:sldId id="316" r:id="rId45"/>
    <p:sldId id="344" r:id="rId46"/>
    <p:sldId id="345" r:id="rId47"/>
    <p:sldId id="328" r:id="rId48"/>
    <p:sldId id="329" r:id="rId49"/>
    <p:sldId id="330" r:id="rId50"/>
    <p:sldId id="346" r:id="rId51"/>
    <p:sldId id="321" r:id="rId52"/>
    <p:sldId id="322" r:id="rId53"/>
    <p:sldId id="323" r:id="rId54"/>
    <p:sldId id="324" r:id="rId55"/>
    <p:sldId id="325" r:id="rId56"/>
    <p:sldId id="326" r:id="rId57"/>
    <p:sldId id="327" r:id="rId58"/>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elia Mull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221E09DE-644B-49F6-B2D0-144D00D951A1}">
  <a:tblStyle styleId="{221E09DE-644B-49F6-B2D0-144D00D951A1}"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9485" autoAdjust="0"/>
  </p:normalViewPr>
  <p:slideViewPr>
    <p:cSldViewPr snapToGrid="0" snapToObjects="1">
      <p:cViewPr varScale="1">
        <p:scale>
          <a:sx n="132" d="100"/>
          <a:sy n="132" d="100"/>
        </p:scale>
        <p:origin x="-112" y="-720"/>
      </p:cViewPr>
      <p:guideLst>
        <p:guide orient="horz" pos="180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viewProps" Target="viewProps.xml"/><Relationship Id="rId64" Type="http://schemas.openxmlformats.org/officeDocument/2006/relationships/theme" Target="theme/theme1.xml"/><Relationship Id="rId65"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notesMaster" Target="notesMasters/notesMaster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printerSettings" Target="printerSettings/printerSettings1.bin"/><Relationship Id="rId61" Type="http://schemas.openxmlformats.org/officeDocument/2006/relationships/commentAuthors" Target="commentAuthors.xml"/><Relationship Id="rId62" Type="http://schemas.openxmlformats.org/officeDocument/2006/relationships/presProps" Target="presProp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Cgalts:Desktop:BSD_ECGwebgraph.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Cgalts:Desktop:BSD_ECGfb.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Cgalts:Desktop:BSD_ECGtwitter.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Cgalts:Desktop:BSD:BSD_ECGtwitter.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Macintosh%20HD:Users:Cgalts:Desktop:BSD:BSD_ECGtwitter.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Cgalts:Desktop:BSD_ECGfb.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Sheet1!$B$1</c:f>
              <c:strCache>
                <c:ptCount val="1"/>
                <c:pt idx="0">
                  <c:v>Sessions</c:v>
                </c:pt>
              </c:strCache>
            </c:strRef>
          </c:tx>
          <c:spPr>
            <a:solidFill>
              <a:schemeClr val="tx1">
                <a:lumMod val="50000"/>
                <a:lumOff val="50000"/>
              </a:schemeClr>
            </a:solidFill>
            <a:effectLst/>
          </c:spPr>
          <c:invertIfNegative val="0"/>
          <c:cat>
            <c:strRef>
              <c:f>Sheet1!$A$2:$A$15</c:f>
              <c:strCache>
                <c:ptCount val="14"/>
                <c:pt idx="0">
                  <c:v>MTL</c:v>
                </c:pt>
                <c:pt idx="1">
                  <c:v>IMES</c:v>
                </c:pt>
                <c:pt idx="2">
                  <c:v>OEOP</c:v>
                </c:pt>
                <c:pt idx="3">
                  <c:v>NSE</c:v>
                </c:pt>
                <c:pt idx="4">
                  <c:v>KICR</c:v>
                </c:pt>
                <c:pt idx="5">
                  <c:v>IDSS</c:v>
                </c:pt>
                <c:pt idx="6">
                  <c:v>DMSE</c:v>
                </c:pt>
                <c:pt idx="7">
                  <c:v>BE</c:v>
                </c:pt>
                <c:pt idx="8">
                  <c:v>ChemE</c:v>
                </c:pt>
                <c:pt idx="9">
                  <c:v>CEE</c:v>
                </c:pt>
                <c:pt idx="10">
                  <c:v>MechE</c:v>
                </c:pt>
                <c:pt idx="11">
                  <c:v>CSAIL</c:v>
                </c:pt>
                <c:pt idx="12">
                  <c:v>EECS</c:v>
                </c:pt>
                <c:pt idx="13">
                  <c:v>SoE</c:v>
                </c:pt>
              </c:strCache>
            </c:strRef>
          </c:cat>
          <c:val>
            <c:numRef>
              <c:f>Sheet1!$B$2:$B$15</c:f>
              <c:numCache>
                <c:formatCode>#,##0</c:formatCode>
                <c:ptCount val="14"/>
                <c:pt idx="0">
                  <c:v>3781.0</c:v>
                </c:pt>
                <c:pt idx="1">
                  <c:v>4248.0</c:v>
                </c:pt>
                <c:pt idx="2">
                  <c:v>9788.0</c:v>
                </c:pt>
                <c:pt idx="3">
                  <c:v>10366.0</c:v>
                </c:pt>
                <c:pt idx="4">
                  <c:v>11159.0</c:v>
                </c:pt>
                <c:pt idx="5">
                  <c:v>15961.0</c:v>
                </c:pt>
                <c:pt idx="6">
                  <c:v>20543.0</c:v>
                </c:pt>
                <c:pt idx="7">
                  <c:v>20917.0</c:v>
                </c:pt>
                <c:pt idx="8">
                  <c:v>24232.0</c:v>
                </c:pt>
                <c:pt idx="9">
                  <c:v>33355.0</c:v>
                </c:pt>
                <c:pt idx="10">
                  <c:v>53447.0</c:v>
                </c:pt>
                <c:pt idx="11">
                  <c:v>65137.0</c:v>
                </c:pt>
                <c:pt idx="12">
                  <c:v>80981.0</c:v>
                </c:pt>
                <c:pt idx="13">
                  <c:v>131779.0</c:v>
                </c:pt>
              </c:numCache>
            </c:numRef>
          </c:val>
        </c:ser>
        <c:dLbls>
          <c:showLegendKey val="0"/>
          <c:showVal val="0"/>
          <c:showCatName val="0"/>
          <c:showSerName val="0"/>
          <c:showPercent val="0"/>
          <c:showBubbleSize val="0"/>
        </c:dLbls>
        <c:gapWidth val="100"/>
        <c:axId val="-2079713400"/>
        <c:axId val="-2049581544"/>
      </c:barChart>
      <c:catAx>
        <c:axId val="-2079713400"/>
        <c:scaling>
          <c:orientation val="minMax"/>
        </c:scaling>
        <c:delete val="0"/>
        <c:axPos val="l"/>
        <c:majorTickMark val="out"/>
        <c:minorTickMark val="none"/>
        <c:tickLblPos val="nextTo"/>
        <c:txPr>
          <a:bodyPr/>
          <a:lstStyle/>
          <a:p>
            <a:pPr>
              <a:defRPr sz="1400">
                <a:latin typeface="Arial Rounded MT Bold"/>
              </a:defRPr>
            </a:pPr>
            <a:endParaRPr lang="en-US"/>
          </a:p>
        </c:txPr>
        <c:crossAx val="-2049581544"/>
        <c:crosses val="autoZero"/>
        <c:auto val="1"/>
        <c:lblAlgn val="ctr"/>
        <c:lblOffset val="100"/>
        <c:noMultiLvlLbl val="0"/>
      </c:catAx>
      <c:valAx>
        <c:axId val="-2049581544"/>
        <c:scaling>
          <c:orientation val="minMax"/>
        </c:scaling>
        <c:delete val="0"/>
        <c:axPos val="b"/>
        <c:majorGridlines/>
        <c:numFmt formatCode="#,##0" sourceLinked="1"/>
        <c:majorTickMark val="out"/>
        <c:minorTickMark val="none"/>
        <c:tickLblPos val="nextTo"/>
        <c:txPr>
          <a:bodyPr/>
          <a:lstStyle/>
          <a:p>
            <a:pPr>
              <a:defRPr sz="1000">
                <a:latin typeface="Arial Rounded MT Bold"/>
              </a:defRPr>
            </a:pPr>
            <a:endParaRPr lang="en-US"/>
          </a:p>
        </c:txPr>
        <c:crossAx val="-207971340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Sheet1!$B$2</c:f>
              <c:strCache>
                <c:ptCount val="1"/>
                <c:pt idx="0">
                  <c:v>Total Likes</c:v>
                </c:pt>
              </c:strCache>
            </c:strRef>
          </c:tx>
          <c:spPr>
            <a:solidFill>
              <a:schemeClr val="bg1">
                <a:lumMod val="65000"/>
              </a:schemeClr>
            </a:solidFill>
          </c:spPr>
          <c:invertIfNegative val="0"/>
          <c:cat>
            <c:strRef>
              <c:f>Sheet1!$A$3:$A$11</c:f>
              <c:strCache>
                <c:ptCount val="9"/>
                <c:pt idx="0">
                  <c:v>IDSS</c:v>
                </c:pt>
                <c:pt idx="1">
                  <c:v>OEOP</c:v>
                </c:pt>
                <c:pt idx="2">
                  <c:v>BE</c:v>
                </c:pt>
                <c:pt idx="3">
                  <c:v>MTL</c:v>
                </c:pt>
                <c:pt idx="4">
                  <c:v>CEE</c:v>
                </c:pt>
                <c:pt idx="5">
                  <c:v>DMSE</c:v>
                </c:pt>
                <c:pt idx="6">
                  <c:v>EECS</c:v>
                </c:pt>
                <c:pt idx="7">
                  <c:v>MechE</c:v>
                </c:pt>
                <c:pt idx="8">
                  <c:v>SoE</c:v>
                </c:pt>
              </c:strCache>
            </c:strRef>
          </c:cat>
          <c:val>
            <c:numRef>
              <c:f>Sheet1!$B$3:$B$11</c:f>
              <c:numCache>
                <c:formatCode>_(* #,##0_);_(* \(#,##0\);_(* "-"??_);_(@_)</c:formatCode>
                <c:ptCount val="9"/>
                <c:pt idx="0">
                  <c:v>515.0</c:v>
                </c:pt>
                <c:pt idx="1">
                  <c:v>1386.0</c:v>
                </c:pt>
                <c:pt idx="2">
                  <c:v>3939.0</c:v>
                </c:pt>
                <c:pt idx="3">
                  <c:v>5730.0</c:v>
                </c:pt>
                <c:pt idx="4">
                  <c:v>10380.0</c:v>
                </c:pt>
                <c:pt idx="5">
                  <c:v>11434.0</c:v>
                </c:pt>
                <c:pt idx="6">
                  <c:v>12743.0</c:v>
                </c:pt>
                <c:pt idx="7">
                  <c:v>21667.0</c:v>
                </c:pt>
                <c:pt idx="8">
                  <c:v>31836.0</c:v>
                </c:pt>
              </c:numCache>
            </c:numRef>
          </c:val>
        </c:ser>
        <c:dLbls>
          <c:showLegendKey val="0"/>
          <c:showVal val="0"/>
          <c:showCatName val="0"/>
          <c:showSerName val="0"/>
          <c:showPercent val="0"/>
          <c:showBubbleSize val="0"/>
        </c:dLbls>
        <c:gapWidth val="100"/>
        <c:axId val="-2119545544"/>
        <c:axId val="-2075885416"/>
      </c:barChart>
      <c:catAx>
        <c:axId val="-2119545544"/>
        <c:scaling>
          <c:orientation val="minMax"/>
        </c:scaling>
        <c:delete val="0"/>
        <c:axPos val="l"/>
        <c:majorTickMark val="out"/>
        <c:minorTickMark val="none"/>
        <c:tickLblPos val="nextTo"/>
        <c:txPr>
          <a:bodyPr/>
          <a:lstStyle/>
          <a:p>
            <a:pPr>
              <a:defRPr sz="1400">
                <a:latin typeface="Arial Rounded MT Bold"/>
              </a:defRPr>
            </a:pPr>
            <a:endParaRPr lang="en-US"/>
          </a:p>
        </c:txPr>
        <c:crossAx val="-2075885416"/>
        <c:crosses val="autoZero"/>
        <c:auto val="1"/>
        <c:lblAlgn val="ctr"/>
        <c:lblOffset val="100"/>
        <c:noMultiLvlLbl val="0"/>
      </c:catAx>
      <c:valAx>
        <c:axId val="-2075885416"/>
        <c:scaling>
          <c:orientation val="minMax"/>
        </c:scaling>
        <c:delete val="0"/>
        <c:axPos val="b"/>
        <c:majorGridlines/>
        <c:numFmt formatCode="_(* #,##0_);_(* \(#,##0\);_(* &quot;-&quot;??_);_(@_)" sourceLinked="1"/>
        <c:majorTickMark val="out"/>
        <c:minorTickMark val="none"/>
        <c:tickLblPos val="nextTo"/>
        <c:txPr>
          <a:bodyPr/>
          <a:lstStyle/>
          <a:p>
            <a:pPr>
              <a:defRPr sz="1000">
                <a:latin typeface="Arial Rounded MT Bold"/>
              </a:defRPr>
            </a:pPr>
            <a:endParaRPr lang="en-US"/>
          </a:p>
        </c:txPr>
        <c:crossAx val="-211954554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Sheet1!$B$2</c:f>
              <c:strCache>
                <c:ptCount val="1"/>
                <c:pt idx="0">
                  <c:v>Followers (6/30/16)</c:v>
                </c:pt>
              </c:strCache>
            </c:strRef>
          </c:tx>
          <c:spPr>
            <a:solidFill>
              <a:schemeClr val="bg1">
                <a:lumMod val="65000"/>
              </a:schemeClr>
            </a:solidFill>
          </c:spPr>
          <c:invertIfNegative val="0"/>
          <c:cat>
            <c:strRef>
              <c:f>Sheet1!$A$3:$A$12</c:f>
              <c:strCache>
                <c:ptCount val="10"/>
                <c:pt idx="0">
                  <c:v>NSE</c:v>
                </c:pt>
                <c:pt idx="1">
                  <c:v>IMES</c:v>
                </c:pt>
                <c:pt idx="2">
                  <c:v>IDSS</c:v>
                </c:pt>
                <c:pt idx="3">
                  <c:v>MTL</c:v>
                </c:pt>
                <c:pt idx="4">
                  <c:v>BE</c:v>
                </c:pt>
                <c:pt idx="5">
                  <c:v>CEE</c:v>
                </c:pt>
                <c:pt idx="6">
                  <c:v>DMSE</c:v>
                </c:pt>
                <c:pt idx="7">
                  <c:v>MechE</c:v>
                </c:pt>
                <c:pt idx="8">
                  <c:v>EECS</c:v>
                </c:pt>
                <c:pt idx="9">
                  <c:v>SoE</c:v>
                </c:pt>
              </c:strCache>
            </c:strRef>
          </c:cat>
          <c:val>
            <c:numRef>
              <c:f>Sheet1!$B$3:$B$12</c:f>
              <c:numCache>
                <c:formatCode>#,##0</c:formatCode>
                <c:ptCount val="10"/>
                <c:pt idx="0">
                  <c:v>0.0</c:v>
                </c:pt>
                <c:pt idx="1">
                  <c:v>423.0</c:v>
                </c:pt>
                <c:pt idx="2">
                  <c:v>902.0</c:v>
                </c:pt>
                <c:pt idx="3">
                  <c:v>1009.0</c:v>
                </c:pt>
                <c:pt idx="4">
                  <c:v>1461.0</c:v>
                </c:pt>
                <c:pt idx="5">
                  <c:v>1596.0</c:v>
                </c:pt>
                <c:pt idx="6">
                  <c:v>1988.0</c:v>
                </c:pt>
                <c:pt idx="7">
                  <c:v>2470.0</c:v>
                </c:pt>
                <c:pt idx="8">
                  <c:v>7045.0</c:v>
                </c:pt>
                <c:pt idx="9">
                  <c:v>7360.0</c:v>
                </c:pt>
              </c:numCache>
            </c:numRef>
          </c:val>
        </c:ser>
        <c:dLbls>
          <c:showLegendKey val="0"/>
          <c:showVal val="0"/>
          <c:showCatName val="0"/>
          <c:showSerName val="0"/>
          <c:showPercent val="0"/>
          <c:showBubbleSize val="0"/>
        </c:dLbls>
        <c:gapWidth val="100"/>
        <c:axId val="2134615480"/>
        <c:axId val="2125387656"/>
      </c:barChart>
      <c:catAx>
        <c:axId val="2134615480"/>
        <c:scaling>
          <c:orientation val="minMax"/>
        </c:scaling>
        <c:delete val="0"/>
        <c:axPos val="l"/>
        <c:majorTickMark val="out"/>
        <c:minorTickMark val="none"/>
        <c:tickLblPos val="nextTo"/>
        <c:txPr>
          <a:bodyPr/>
          <a:lstStyle/>
          <a:p>
            <a:pPr>
              <a:defRPr sz="1400">
                <a:latin typeface="Arial Rounded MT Bold"/>
              </a:defRPr>
            </a:pPr>
            <a:endParaRPr lang="en-US"/>
          </a:p>
        </c:txPr>
        <c:crossAx val="2125387656"/>
        <c:crosses val="autoZero"/>
        <c:auto val="1"/>
        <c:lblAlgn val="ctr"/>
        <c:lblOffset val="100"/>
        <c:noMultiLvlLbl val="0"/>
      </c:catAx>
      <c:valAx>
        <c:axId val="2125387656"/>
        <c:scaling>
          <c:orientation val="minMax"/>
        </c:scaling>
        <c:delete val="0"/>
        <c:axPos val="b"/>
        <c:majorGridlines/>
        <c:numFmt formatCode="#,##0" sourceLinked="1"/>
        <c:majorTickMark val="out"/>
        <c:minorTickMark val="none"/>
        <c:tickLblPos val="nextTo"/>
        <c:txPr>
          <a:bodyPr/>
          <a:lstStyle/>
          <a:p>
            <a:pPr>
              <a:defRPr sz="1000">
                <a:latin typeface="Arial Rounded MT Bold"/>
              </a:defRPr>
            </a:pPr>
            <a:endParaRPr lang="en-US"/>
          </a:p>
        </c:txPr>
        <c:crossAx val="2134615480"/>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stacked"/>
        <c:varyColors val="0"/>
        <c:ser>
          <c:idx val="0"/>
          <c:order val="0"/>
          <c:tx>
            <c:strRef>
              <c:f>Sheet1!$B$2</c:f>
              <c:strCache>
                <c:ptCount val="1"/>
                <c:pt idx="0">
                  <c:v>Followers (6/30/16)</c:v>
                </c:pt>
              </c:strCache>
            </c:strRef>
          </c:tx>
          <c:spPr>
            <a:solidFill>
              <a:schemeClr val="bg1">
                <a:lumMod val="65000"/>
              </a:schemeClr>
            </a:solidFill>
          </c:spPr>
          <c:invertIfNegative val="0"/>
          <c:cat>
            <c:strRef>
              <c:f>Sheet1!$A$3:$A$14</c:f>
              <c:strCache>
                <c:ptCount val="12"/>
                <c:pt idx="0">
                  <c:v>NSE</c:v>
                </c:pt>
                <c:pt idx="1">
                  <c:v>IMES</c:v>
                </c:pt>
                <c:pt idx="2">
                  <c:v>IDSS</c:v>
                </c:pt>
                <c:pt idx="3">
                  <c:v>MTL</c:v>
                </c:pt>
                <c:pt idx="4">
                  <c:v>BE</c:v>
                </c:pt>
                <c:pt idx="5">
                  <c:v>CEE</c:v>
                </c:pt>
                <c:pt idx="6">
                  <c:v>DMSE</c:v>
                </c:pt>
                <c:pt idx="7">
                  <c:v>MechE</c:v>
                </c:pt>
                <c:pt idx="8">
                  <c:v>EECS</c:v>
                </c:pt>
                <c:pt idx="9">
                  <c:v>SoE</c:v>
                </c:pt>
                <c:pt idx="10">
                  <c:v>SoS</c:v>
                </c:pt>
                <c:pt idx="11">
                  <c:v>MIT</c:v>
                </c:pt>
              </c:strCache>
            </c:strRef>
          </c:cat>
          <c:val>
            <c:numRef>
              <c:f>Sheet1!$B$3:$B$14</c:f>
              <c:numCache>
                <c:formatCode>#,##0</c:formatCode>
                <c:ptCount val="12"/>
                <c:pt idx="0">
                  <c:v>0.0</c:v>
                </c:pt>
                <c:pt idx="1">
                  <c:v>423.0</c:v>
                </c:pt>
                <c:pt idx="2">
                  <c:v>902.0</c:v>
                </c:pt>
                <c:pt idx="3">
                  <c:v>1009.0</c:v>
                </c:pt>
                <c:pt idx="4">
                  <c:v>1461.0</c:v>
                </c:pt>
                <c:pt idx="5">
                  <c:v>1596.0</c:v>
                </c:pt>
                <c:pt idx="6">
                  <c:v>1988.0</c:v>
                </c:pt>
                <c:pt idx="7">
                  <c:v>2470.0</c:v>
                </c:pt>
                <c:pt idx="8">
                  <c:v>7045.0</c:v>
                </c:pt>
                <c:pt idx="9">
                  <c:v>7360.0</c:v>
                </c:pt>
                <c:pt idx="10">
                  <c:v>10748.0</c:v>
                </c:pt>
                <c:pt idx="11">
                  <c:v>356510.0</c:v>
                </c:pt>
              </c:numCache>
            </c:numRef>
          </c:val>
        </c:ser>
        <c:dLbls>
          <c:showLegendKey val="0"/>
          <c:showVal val="0"/>
          <c:showCatName val="0"/>
          <c:showSerName val="0"/>
          <c:showPercent val="0"/>
          <c:showBubbleSize val="0"/>
        </c:dLbls>
        <c:gapWidth val="100"/>
        <c:overlap val="100"/>
        <c:axId val="-2036376200"/>
        <c:axId val="2127365752"/>
      </c:barChart>
      <c:catAx>
        <c:axId val="-2036376200"/>
        <c:scaling>
          <c:orientation val="minMax"/>
        </c:scaling>
        <c:delete val="0"/>
        <c:axPos val="l"/>
        <c:majorTickMark val="out"/>
        <c:minorTickMark val="none"/>
        <c:tickLblPos val="nextTo"/>
        <c:txPr>
          <a:bodyPr/>
          <a:lstStyle/>
          <a:p>
            <a:pPr>
              <a:defRPr sz="1400">
                <a:latin typeface="Arial Rounded MT Bold"/>
              </a:defRPr>
            </a:pPr>
            <a:endParaRPr lang="en-US"/>
          </a:p>
        </c:txPr>
        <c:crossAx val="2127365752"/>
        <c:crosses val="autoZero"/>
        <c:auto val="1"/>
        <c:lblAlgn val="ctr"/>
        <c:lblOffset val="100"/>
        <c:noMultiLvlLbl val="0"/>
      </c:catAx>
      <c:valAx>
        <c:axId val="2127365752"/>
        <c:scaling>
          <c:orientation val="minMax"/>
          <c:max val="600000.0"/>
        </c:scaling>
        <c:delete val="0"/>
        <c:axPos val="b"/>
        <c:majorGridlines/>
        <c:numFmt formatCode="#,##0" sourceLinked="1"/>
        <c:majorTickMark val="out"/>
        <c:minorTickMark val="none"/>
        <c:tickLblPos val="nextTo"/>
        <c:txPr>
          <a:bodyPr/>
          <a:lstStyle/>
          <a:p>
            <a:pPr>
              <a:defRPr sz="1400">
                <a:latin typeface="Arial Rounded MT Bold"/>
              </a:defRPr>
            </a:pPr>
            <a:endParaRPr lang="en-US"/>
          </a:p>
        </c:txPr>
        <c:crossAx val="-2036376200"/>
        <c:crosses val="autoZero"/>
        <c:crossBetween val="between"/>
      </c:val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stacked"/>
        <c:varyColors val="0"/>
        <c:ser>
          <c:idx val="0"/>
          <c:order val="0"/>
          <c:tx>
            <c:strRef>
              <c:f>Sheet1!$B$2</c:f>
              <c:strCache>
                <c:ptCount val="1"/>
                <c:pt idx="0">
                  <c:v>Followers (6/30/16)</c:v>
                </c:pt>
              </c:strCache>
            </c:strRef>
          </c:tx>
          <c:spPr>
            <a:solidFill>
              <a:schemeClr val="bg1">
                <a:lumMod val="65000"/>
              </a:schemeClr>
            </a:solidFill>
          </c:spPr>
          <c:invertIfNegative val="0"/>
          <c:cat>
            <c:strRef>
              <c:f>Sheet1!$A$3:$A$14</c:f>
              <c:strCache>
                <c:ptCount val="12"/>
                <c:pt idx="0">
                  <c:v>NSE</c:v>
                </c:pt>
                <c:pt idx="1">
                  <c:v>IMES</c:v>
                </c:pt>
                <c:pt idx="2">
                  <c:v>IDSS</c:v>
                </c:pt>
                <c:pt idx="3">
                  <c:v>MTL</c:v>
                </c:pt>
                <c:pt idx="4">
                  <c:v>BE</c:v>
                </c:pt>
                <c:pt idx="5">
                  <c:v>CEE</c:v>
                </c:pt>
                <c:pt idx="6">
                  <c:v>DMSE</c:v>
                </c:pt>
                <c:pt idx="7">
                  <c:v>MechE</c:v>
                </c:pt>
                <c:pt idx="8">
                  <c:v>EECS</c:v>
                </c:pt>
                <c:pt idx="9">
                  <c:v>SoE</c:v>
                </c:pt>
                <c:pt idx="10">
                  <c:v>SoS</c:v>
                </c:pt>
                <c:pt idx="11">
                  <c:v>MIT</c:v>
                </c:pt>
              </c:strCache>
            </c:strRef>
          </c:cat>
          <c:val>
            <c:numRef>
              <c:f>Sheet1!$B$3:$B$14</c:f>
              <c:numCache>
                <c:formatCode>#,##0</c:formatCode>
                <c:ptCount val="12"/>
                <c:pt idx="0">
                  <c:v>0.0</c:v>
                </c:pt>
                <c:pt idx="1">
                  <c:v>423.0</c:v>
                </c:pt>
                <c:pt idx="2">
                  <c:v>902.0</c:v>
                </c:pt>
                <c:pt idx="3">
                  <c:v>1009.0</c:v>
                </c:pt>
                <c:pt idx="4">
                  <c:v>1461.0</c:v>
                </c:pt>
                <c:pt idx="5">
                  <c:v>1596.0</c:v>
                </c:pt>
                <c:pt idx="6">
                  <c:v>1988.0</c:v>
                </c:pt>
                <c:pt idx="7">
                  <c:v>2470.0</c:v>
                </c:pt>
                <c:pt idx="8">
                  <c:v>7045.0</c:v>
                </c:pt>
                <c:pt idx="9">
                  <c:v>7360.0</c:v>
                </c:pt>
                <c:pt idx="10">
                  <c:v>10748.0</c:v>
                </c:pt>
                <c:pt idx="11">
                  <c:v>356510.0</c:v>
                </c:pt>
              </c:numCache>
            </c:numRef>
          </c:val>
        </c:ser>
        <c:ser>
          <c:idx val="1"/>
          <c:order val="1"/>
          <c:spPr>
            <a:solidFill>
              <a:srgbClr val="FF0000"/>
            </a:solidFill>
          </c:spPr>
          <c:invertIfNegative val="0"/>
          <c:val>
            <c:numRef>
              <c:f>Sheet1!$D$3:$D$14</c:f>
              <c:numCache>
                <c:formatCode>#,##0</c:formatCode>
                <c:ptCount val="12"/>
                <c:pt idx="0">
                  <c:v>0.0</c:v>
                </c:pt>
                <c:pt idx="1">
                  <c:v>101.0</c:v>
                </c:pt>
                <c:pt idx="2">
                  <c:v>261.0</c:v>
                </c:pt>
                <c:pt idx="3">
                  <c:v>21.0</c:v>
                </c:pt>
                <c:pt idx="4">
                  <c:v>183.0</c:v>
                </c:pt>
                <c:pt idx="5">
                  <c:v>197.0</c:v>
                </c:pt>
                <c:pt idx="6">
                  <c:v>234.0</c:v>
                </c:pt>
                <c:pt idx="7">
                  <c:v>281.0</c:v>
                </c:pt>
                <c:pt idx="8">
                  <c:v>596.0</c:v>
                </c:pt>
                <c:pt idx="9">
                  <c:v>846.0</c:v>
                </c:pt>
                <c:pt idx="10">
                  <c:v>752.0</c:v>
                </c:pt>
                <c:pt idx="11">
                  <c:v>161490.0</c:v>
                </c:pt>
              </c:numCache>
            </c:numRef>
          </c:val>
        </c:ser>
        <c:dLbls>
          <c:showLegendKey val="0"/>
          <c:showVal val="0"/>
          <c:showCatName val="0"/>
          <c:showSerName val="0"/>
          <c:showPercent val="0"/>
          <c:showBubbleSize val="0"/>
        </c:dLbls>
        <c:gapWidth val="100"/>
        <c:overlap val="100"/>
        <c:axId val="-2049385944"/>
        <c:axId val="-2058453592"/>
      </c:barChart>
      <c:catAx>
        <c:axId val="-2049385944"/>
        <c:scaling>
          <c:orientation val="minMax"/>
        </c:scaling>
        <c:delete val="0"/>
        <c:axPos val="l"/>
        <c:majorTickMark val="out"/>
        <c:minorTickMark val="none"/>
        <c:tickLblPos val="nextTo"/>
        <c:txPr>
          <a:bodyPr/>
          <a:lstStyle/>
          <a:p>
            <a:pPr>
              <a:defRPr sz="1400">
                <a:latin typeface="Arial Rounded MT Bold"/>
              </a:defRPr>
            </a:pPr>
            <a:endParaRPr lang="en-US"/>
          </a:p>
        </c:txPr>
        <c:crossAx val="-2058453592"/>
        <c:crosses val="autoZero"/>
        <c:auto val="1"/>
        <c:lblAlgn val="ctr"/>
        <c:lblOffset val="100"/>
        <c:noMultiLvlLbl val="0"/>
      </c:catAx>
      <c:valAx>
        <c:axId val="-2058453592"/>
        <c:scaling>
          <c:orientation val="minMax"/>
        </c:scaling>
        <c:delete val="0"/>
        <c:axPos val="b"/>
        <c:majorGridlines/>
        <c:numFmt formatCode="#,##0" sourceLinked="1"/>
        <c:majorTickMark val="out"/>
        <c:minorTickMark val="none"/>
        <c:tickLblPos val="nextTo"/>
        <c:txPr>
          <a:bodyPr/>
          <a:lstStyle/>
          <a:p>
            <a:pPr>
              <a:defRPr sz="1400">
                <a:latin typeface="Arial Rounded MT Bold"/>
              </a:defRPr>
            </a:pPr>
            <a:endParaRPr lang="en-US"/>
          </a:p>
        </c:txPr>
        <c:crossAx val="-2049385944"/>
        <c:crosses val="autoZero"/>
        <c:crossBetween val="between"/>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Sheet1!$B$2</c:f>
              <c:strCache>
                <c:ptCount val="1"/>
                <c:pt idx="0">
                  <c:v>Total Likes</c:v>
                </c:pt>
              </c:strCache>
            </c:strRef>
          </c:tx>
          <c:spPr>
            <a:solidFill>
              <a:schemeClr val="bg1">
                <a:lumMod val="65000"/>
              </a:schemeClr>
            </a:solidFill>
          </c:spPr>
          <c:invertIfNegative val="0"/>
          <c:cat>
            <c:strRef>
              <c:f>Sheet1!$A$3:$A$11</c:f>
              <c:strCache>
                <c:ptCount val="9"/>
                <c:pt idx="0">
                  <c:v>IDSS</c:v>
                </c:pt>
                <c:pt idx="1">
                  <c:v>OEOP</c:v>
                </c:pt>
                <c:pt idx="2">
                  <c:v>BE</c:v>
                </c:pt>
                <c:pt idx="3">
                  <c:v>MTL</c:v>
                </c:pt>
                <c:pt idx="4">
                  <c:v>CEE</c:v>
                </c:pt>
                <c:pt idx="5">
                  <c:v>DMSE</c:v>
                </c:pt>
                <c:pt idx="6">
                  <c:v>EECS</c:v>
                </c:pt>
                <c:pt idx="7">
                  <c:v>MechE</c:v>
                </c:pt>
                <c:pt idx="8">
                  <c:v>SoE</c:v>
                </c:pt>
              </c:strCache>
            </c:strRef>
          </c:cat>
          <c:val>
            <c:numRef>
              <c:f>Sheet1!$B$3:$B$11</c:f>
              <c:numCache>
                <c:formatCode>_(* #,##0_);_(* \(#,##0\);_(* "-"??_);_(@_)</c:formatCode>
                <c:ptCount val="9"/>
                <c:pt idx="0">
                  <c:v>515.0</c:v>
                </c:pt>
                <c:pt idx="1">
                  <c:v>1386.0</c:v>
                </c:pt>
                <c:pt idx="2">
                  <c:v>3939.0</c:v>
                </c:pt>
                <c:pt idx="3">
                  <c:v>5730.0</c:v>
                </c:pt>
                <c:pt idx="4">
                  <c:v>10380.0</c:v>
                </c:pt>
                <c:pt idx="5">
                  <c:v>11434.0</c:v>
                </c:pt>
                <c:pt idx="6">
                  <c:v>12743.0</c:v>
                </c:pt>
                <c:pt idx="7">
                  <c:v>21667.0</c:v>
                </c:pt>
                <c:pt idx="8">
                  <c:v>31836.0</c:v>
                </c:pt>
              </c:numCache>
            </c:numRef>
          </c:val>
        </c:ser>
        <c:dLbls>
          <c:showLegendKey val="0"/>
          <c:showVal val="0"/>
          <c:showCatName val="0"/>
          <c:showSerName val="0"/>
          <c:showPercent val="0"/>
          <c:showBubbleSize val="0"/>
        </c:dLbls>
        <c:gapWidth val="100"/>
        <c:axId val="-2103553816"/>
        <c:axId val="-2135612600"/>
      </c:barChart>
      <c:catAx>
        <c:axId val="-2103553816"/>
        <c:scaling>
          <c:orientation val="minMax"/>
        </c:scaling>
        <c:delete val="0"/>
        <c:axPos val="l"/>
        <c:majorTickMark val="out"/>
        <c:minorTickMark val="none"/>
        <c:tickLblPos val="nextTo"/>
        <c:txPr>
          <a:bodyPr/>
          <a:lstStyle/>
          <a:p>
            <a:pPr>
              <a:defRPr sz="1400">
                <a:latin typeface="Arial Rounded MT Bold"/>
              </a:defRPr>
            </a:pPr>
            <a:endParaRPr lang="en-US"/>
          </a:p>
        </c:txPr>
        <c:crossAx val="-2135612600"/>
        <c:crosses val="autoZero"/>
        <c:auto val="1"/>
        <c:lblAlgn val="ctr"/>
        <c:lblOffset val="100"/>
        <c:noMultiLvlLbl val="0"/>
      </c:catAx>
      <c:valAx>
        <c:axId val="-2135612600"/>
        <c:scaling>
          <c:orientation val="minMax"/>
        </c:scaling>
        <c:delete val="0"/>
        <c:axPos val="b"/>
        <c:majorGridlines/>
        <c:numFmt formatCode="_(* #,##0_);_(* \(#,##0\);_(* &quot;-&quot;??_);_(@_)" sourceLinked="1"/>
        <c:majorTickMark val="out"/>
        <c:minorTickMark val="none"/>
        <c:tickLblPos val="nextTo"/>
        <c:txPr>
          <a:bodyPr/>
          <a:lstStyle/>
          <a:p>
            <a:pPr>
              <a:defRPr sz="1000">
                <a:latin typeface="Arial Rounded MT Bold"/>
              </a:defRPr>
            </a:pPr>
            <a:endParaRPr lang="en-US"/>
          </a:p>
        </c:txPr>
        <c:crossAx val="-2103553816"/>
        <c:crosses val="autoZero"/>
        <c:crossBetween val="between"/>
      </c:valAx>
    </c:plotArea>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0" idx="1">
    <p:pos x="6000" y="0"/>
    <p:text>Kill slide. Bring to life in user journeys.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686002" y="685800"/>
            <a:ext cx="54866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161664540"/>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914400" y="4343400"/>
            <a:ext cx="5029199" cy="4114800"/>
          </a:xfrm>
          <a:prstGeom prst="rect">
            <a:avLst/>
          </a:prstGeom>
          <a:noFill/>
          <a:ln>
            <a:noFill/>
          </a:ln>
        </p:spPr>
        <p:txBody>
          <a:bodyPr lIns="91425" tIns="91425" rIns="91425" bIns="91425" anchor="ctr" anchorCtr="0">
            <a:noAutofit/>
          </a:bodyPr>
          <a:lstStyle/>
          <a:p>
            <a:pPr lvl="0">
              <a:spcBef>
                <a:spcPts val="0"/>
              </a:spcBef>
              <a:buNone/>
            </a:pPr>
            <a:r>
              <a:rPr lang="en" sz="1200"/>
              <a:t>AMELIA</a:t>
            </a:r>
          </a:p>
          <a:p>
            <a:pPr lvl="0">
              <a:spcBef>
                <a:spcPts val="0"/>
              </a:spcBef>
              <a:buNone/>
            </a:pPr>
            <a:endParaRPr sz="1200"/>
          </a:p>
          <a:p>
            <a:pPr lvl="0">
              <a:spcBef>
                <a:spcPts val="0"/>
              </a:spcBef>
              <a:buNone/>
            </a:pPr>
            <a:endParaRPr sz="1200"/>
          </a:p>
          <a:p>
            <a:pPr marL="457200" lvl="0" indent="-304800" rtl="0">
              <a:spcBef>
                <a:spcPts val="0"/>
              </a:spcBef>
              <a:buSzPct val="100000"/>
              <a:buChar char="●"/>
            </a:pPr>
            <a:r>
              <a:rPr lang="en" sz="1200"/>
              <a:t>Key audiences weren’t hearing why MIT is special</a:t>
            </a:r>
          </a:p>
          <a:p>
            <a:pPr marL="457200" lvl="0" indent="-304800" rtl="0">
              <a:spcBef>
                <a:spcPts val="0"/>
              </a:spcBef>
              <a:buSzPct val="100000"/>
              <a:buChar char="●"/>
            </a:pPr>
            <a:r>
              <a:rPr lang="en" sz="1200"/>
              <a:t>Started by investigating what makes MIT and its approach to engineering distinct… to communicate that to people who matter most to you</a:t>
            </a:r>
          </a:p>
          <a:p>
            <a:pPr lvl="0" rtl="0">
              <a:spcBef>
                <a:spcPts val="0"/>
              </a:spcBef>
              <a:buNone/>
            </a:pPr>
            <a:endParaRPr sz="1200"/>
          </a:p>
          <a:p>
            <a:pPr lvl="0" rtl="0">
              <a:spcBef>
                <a:spcPts val="0"/>
              </a:spcBef>
              <a:buNone/>
            </a:pPr>
            <a:r>
              <a:rPr lang="en" sz="1200"/>
              <a:t>------ </a:t>
            </a:r>
          </a:p>
          <a:p>
            <a:pPr lvl="0">
              <a:spcBef>
                <a:spcPts val="0"/>
              </a:spcBef>
              <a:buNone/>
            </a:pPr>
            <a:endParaRPr sz="1200"/>
          </a:p>
          <a:p>
            <a:pPr lvl="0">
              <a:spcBef>
                <a:spcPts val="0"/>
              </a:spcBef>
              <a:buNone/>
            </a:pPr>
            <a:endParaRPr sz="1200"/>
          </a:p>
          <a:p>
            <a:pPr lvl="0">
              <a:spcBef>
                <a:spcPts val="0"/>
              </a:spcBef>
              <a:buNone/>
            </a:pPr>
            <a:r>
              <a:rPr lang="en" sz="1200"/>
              <a:t>Earlier this year, Ian came to us with a problem: key audiences weren’t hearing why MIT is special (and it was starting to show in numbers like recruitment of undergrad cross-admits to Stanford.)</a:t>
            </a:r>
          </a:p>
          <a:p>
            <a:pPr lvl="0">
              <a:spcBef>
                <a:spcPts val="0"/>
              </a:spcBef>
              <a:buNone/>
            </a:pPr>
            <a:endParaRPr sz="1200"/>
          </a:p>
          <a:p>
            <a:pPr lvl="0">
              <a:spcBef>
                <a:spcPts val="0"/>
              </a:spcBef>
              <a:buNone/>
            </a:pPr>
            <a:r>
              <a:rPr lang="en" sz="1200"/>
              <a:t>To tackle this challenge, we started by investigating what makes MIT and its approach to engineering distinct, in order to better communicate those differences to the people who matter to you. </a:t>
            </a:r>
          </a:p>
          <a:p>
            <a:pPr lvl="0">
              <a:spcBef>
                <a:spcPts val="0"/>
              </a:spcBef>
              <a:buNone/>
            </a:pPr>
            <a:endParaRPr/>
          </a:p>
        </p:txBody>
      </p:sp>
      <p:sp>
        <p:nvSpPr>
          <p:cNvPr id="68" name="Shape 6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WE STARTED WITH DATA...</a:t>
            </a:r>
          </a:p>
          <a:p>
            <a:pPr lvl="0">
              <a:spcBef>
                <a:spcPts val="0"/>
              </a:spcBef>
              <a:buNone/>
            </a:pPr>
            <a:endParaRPr sz="1200"/>
          </a:p>
          <a:p>
            <a:pPr lvl="0">
              <a:spcBef>
                <a:spcPts val="0"/>
              </a:spcBef>
              <a:buNone/>
            </a:pPr>
            <a:r>
              <a:rPr lang="en" sz="1200"/>
              <a:t>WEBSITES</a:t>
            </a:r>
          </a:p>
          <a:p>
            <a:pPr marL="457200" lvl="0" indent="-304800" rtl="0">
              <a:spcBef>
                <a:spcPts val="0"/>
              </a:spcBef>
              <a:buSzPct val="100000"/>
            </a:pPr>
            <a:r>
              <a:rPr lang="en" sz="1200"/>
              <a:t>Uniques and pageviews</a:t>
            </a:r>
          </a:p>
          <a:p>
            <a:pPr marL="457200" lvl="0" indent="-304800" rtl="0">
              <a:spcBef>
                <a:spcPts val="0"/>
              </a:spcBef>
              <a:buSzPct val="100000"/>
            </a:pPr>
            <a:r>
              <a:rPr lang="en" sz="1200"/>
              <a:t>Most popular pages</a:t>
            </a:r>
          </a:p>
          <a:p>
            <a:pPr marL="457200" lvl="0" indent="-304800" rtl="0">
              <a:spcBef>
                <a:spcPts val="0"/>
              </a:spcBef>
              <a:buSzPct val="100000"/>
            </a:pPr>
            <a:r>
              <a:rPr lang="en" sz="1200"/>
              <a:t>Average pages per session</a:t>
            </a:r>
          </a:p>
          <a:p>
            <a:pPr marL="457200" lvl="0" indent="-304800" rtl="0">
              <a:spcBef>
                <a:spcPts val="0"/>
              </a:spcBef>
              <a:buSzPct val="100000"/>
            </a:pPr>
            <a:r>
              <a:rPr lang="en" sz="1200"/>
              <a:t>Bounce rate</a:t>
            </a:r>
          </a:p>
          <a:p>
            <a:pPr marL="457200" lvl="0" indent="-304800" rtl="0">
              <a:spcBef>
                <a:spcPts val="0"/>
              </a:spcBef>
              <a:buSzPct val="100000"/>
            </a:pPr>
            <a:r>
              <a:rPr lang="en" sz="1200"/>
              <a:t>Traffic sources</a:t>
            </a:r>
          </a:p>
          <a:p>
            <a:pPr marL="457200" lvl="0" indent="-304800" rtl="0">
              <a:spcBef>
                <a:spcPts val="0"/>
              </a:spcBef>
              <a:buSzPct val="100000"/>
            </a:pPr>
            <a:r>
              <a:rPr lang="en" sz="1200"/>
              <a:t>User demographics (i.e., traffic from within Cambridge vs. outside)</a:t>
            </a:r>
          </a:p>
          <a:p>
            <a:pPr lvl="0" rtl="0">
              <a:spcBef>
                <a:spcPts val="0"/>
              </a:spcBef>
              <a:buNone/>
            </a:pPr>
            <a:endParaRPr sz="1200"/>
          </a:p>
          <a:p>
            <a:pPr lvl="0" rtl="0">
              <a:spcBef>
                <a:spcPts val="0"/>
              </a:spcBef>
              <a:buNone/>
            </a:pPr>
            <a:r>
              <a:rPr lang="en" sz="1200"/>
              <a:t>SOCIAL</a:t>
            </a:r>
          </a:p>
          <a:p>
            <a:pPr marL="457200" lvl="0" indent="-304800" rtl="0">
              <a:spcBef>
                <a:spcPts val="0"/>
              </a:spcBef>
              <a:buSzPct val="100000"/>
            </a:pPr>
            <a:r>
              <a:rPr lang="en" sz="1200"/>
              <a:t>Total page likes (Facebook) and followers (Twitter)</a:t>
            </a:r>
          </a:p>
          <a:p>
            <a:pPr marL="457200" lvl="0" indent="-304800" rtl="0">
              <a:spcBef>
                <a:spcPts val="0"/>
              </a:spcBef>
              <a:buSzPct val="100000"/>
            </a:pPr>
            <a:r>
              <a:rPr lang="en" sz="1200"/>
              <a:t>Monthly new likes (Facebook) and followers (Twitter)</a:t>
            </a:r>
          </a:p>
          <a:p>
            <a:pPr marL="457200" lvl="0" indent="-304800" rtl="0">
              <a:spcBef>
                <a:spcPts val="0"/>
              </a:spcBef>
              <a:buSzPct val="100000"/>
            </a:pPr>
            <a:r>
              <a:rPr lang="en" sz="1200"/>
              <a:t>Number of posts</a:t>
            </a:r>
          </a:p>
          <a:p>
            <a:pPr marL="457200" lvl="0" indent="-304800" rtl="0">
              <a:spcBef>
                <a:spcPts val="0"/>
              </a:spcBef>
              <a:buSzPct val="100000"/>
            </a:pPr>
            <a:r>
              <a:rPr lang="en" sz="1200"/>
              <a:t>And engagement metrics</a:t>
            </a:r>
          </a:p>
          <a:p>
            <a:pPr marL="914400" lvl="1" indent="-304800" rtl="0">
              <a:spcBef>
                <a:spcPts val="0"/>
              </a:spcBef>
              <a:buSzPct val="100000"/>
            </a:pPr>
            <a:r>
              <a:rPr lang="en" sz="1200"/>
              <a:t>Facebook Engaged Users: total number of users who have clicked on a post (including likes, comments, and shares) </a:t>
            </a:r>
          </a:p>
          <a:p>
            <a:pPr marL="914400" lvl="1" indent="-304800" rtl="0">
              <a:spcBef>
                <a:spcPts val="0"/>
              </a:spcBef>
              <a:buSzPct val="100000"/>
            </a:pPr>
            <a:r>
              <a:rPr lang="en" sz="1200"/>
              <a:t>Twitter Engagements: sum of all actions taken on any post (including retweets, replies, likes and media plays).</a:t>
            </a:r>
          </a:p>
          <a:p>
            <a:pPr lvl="0" rtl="0">
              <a:spcBef>
                <a:spcPts val="0"/>
              </a:spcBef>
              <a:buNone/>
            </a:pPr>
            <a:endParaRPr sz="1200"/>
          </a:p>
          <a:p>
            <a:pPr lvl="0">
              <a:spcBef>
                <a:spcPts val="0"/>
              </a:spcBef>
              <a:buNone/>
            </a:pPr>
            <a:r>
              <a:rPr lang="en" sz="1200"/>
              <a:t>EMAIL</a:t>
            </a:r>
          </a:p>
          <a:p>
            <a:pPr marL="457200" lvl="0" indent="-304800">
              <a:spcBef>
                <a:spcPts val="0"/>
              </a:spcBef>
              <a:buSzPct val="100000"/>
            </a:pPr>
            <a:r>
              <a:rPr lang="en" sz="1200"/>
              <a:t>Data from iModules only (many send thru their own ESPs)</a:t>
            </a:r>
          </a:p>
          <a:p>
            <a:pPr marL="457200" lvl="0" indent="-304800">
              <a:spcBef>
                <a:spcPts val="0"/>
              </a:spcBef>
              <a:buSzPct val="100000"/>
            </a:pPr>
            <a:r>
              <a:rPr lang="en" sz="1200"/>
              <a:t>Asked alumni to forward us mails</a:t>
            </a:r>
          </a:p>
          <a:p>
            <a:pPr marL="457200" lvl="0" indent="-304800">
              <a:spcBef>
                <a:spcPts val="0"/>
              </a:spcBef>
              <a:buSzPct val="100000"/>
            </a:pPr>
            <a:r>
              <a:rPr lang="en" sz="1200"/>
              <a:t>It’s a lot!</a:t>
            </a:r>
          </a:p>
          <a:p>
            <a:pPr lvl="0">
              <a:spcBef>
                <a:spcPts val="0"/>
              </a:spcBef>
              <a:buNone/>
            </a:pPr>
            <a:endParaRPr sz="1200"/>
          </a:p>
          <a:p>
            <a:pPr lvl="0">
              <a:spcBef>
                <a:spcPts val="0"/>
              </a:spcBef>
              <a:buNone/>
            </a:pPr>
            <a:endParaRPr sz="1200"/>
          </a:p>
          <a:p>
            <a:pPr lvl="0" rtl="0">
              <a:spcBef>
                <a:spcPts val="0"/>
              </a:spcBef>
              <a:buNone/>
            </a:pP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[IAN (here or earlier): And you’ll have access to the run-down of those metrics after today.]</a:t>
            </a:r>
          </a:p>
          <a:p>
            <a:pPr lvl="0">
              <a:spcBef>
                <a:spcPts val="0"/>
              </a:spcBef>
              <a:buNone/>
            </a:pP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[IAN (here or earlier): And you’ll have access to the run-down of those metrics after today.]</a:t>
            </a:r>
          </a:p>
          <a:p>
            <a:pPr lvl="0">
              <a:spcBef>
                <a:spcPts val="0"/>
              </a:spcBef>
              <a:buNone/>
            </a:pPr>
            <a:endParaRP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Here’s a simplified view of WEBSITE data.</a:t>
            </a:r>
          </a:p>
          <a:p>
            <a:pPr lvl="0">
              <a:spcBef>
                <a:spcPts val="0"/>
              </a:spcBef>
              <a:buNone/>
            </a:pPr>
            <a:endParaRPr sz="1200"/>
          </a:p>
          <a:p>
            <a:pPr lvl="0">
              <a:spcBef>
                <a:spcPts val="0"/>
              </a:spcBef>
              <a:buNone/>
            </a:pPr>
            <a:r>
              <a:rPr lang="en" sz="1200"/>
              <a:t>Biggest departments got about HALF OF THE TRAFFIC of SoE.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[IAN (here or earlier): And you’ll have access to the run-down of those metrics after today.]</a:t>
            </a:r>
          </a:p>
          <a:p>
            <a:pPr lvl="0">
              <a:spcBef>
                <a:spcPts val="0"/>
              </a:spcBef>
              <a:buNone/>
            </a:pPr>
            <a:endParaRP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Here’s a simplified view of WEBSITE data.</a:t>
            </a:r>
          </a:p>
          <a:p>
            <a:pPr lvl="0">
              <a:spcBef>
                <a:spcPts val="0"/>
              </a:spcBef>
              <a:buNone/>
            </a:pPr>
            <a:endParaRPr sz="1200"/>
          </a:p>
          <a:p>
            <a:pPr lvl="0">
              <a:spcBef>
                <a:spcPts val="0"/>
              </a:spcBef>
              <a:buNone/>
            </a:pPr>
            <a:r>
              <a:rPr lang="en" sz="1200"/>
              <a:t>Biggest departments got about HALF OF THE TRAFFIC of SoE.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Here’s a simplified view of WEBSITE data.</a:t>
            </a:r>
          </a:p>
          <a:p>
            <a:pPr lvl="0">
              <a:spcBef>
                <a:spcPts val="0"/>
              </a:spcBef>
              <a:buNone/>
            </a:pPr>
            <a:endParaRPr sz="1200"/>
          </a:p>
          <a:p>
            <a:pPr lvl="0">
              <a:spcBef>
                <a:spcPts val="0"/>
              </a:spcBef>
              <a:buNone/>
            </a:pPr>
            <a:r>
              <a:rPr lang="en" sz="1200"/>
              <a:t>Biggest departments got about HALF OF THE TRAFFIC of SoE.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Here’s a simplified view of WEBSITE data.</a:t>
            </a:r>
          </a:p>
          <a:p>
            <a:pPr lvl="0">
              <a:spcBef>
                <a:spcPts val="0"/>
              </a:spcBef>
              <a:buNone/>
            </a:pPr>
            <a:endParaRPr sz="1200"/>
          </a:p>
          <a:p>
            <a:pPr lvl="0">
              <a:spcBef>
                <a:spcPts val="0"/>
              </a:spcBef>
              <a:buNone/>
            </a:pPr>
            <a:r>
              <a:rPr lang="en" sz="1200"/>
              <a:t>Biggest departments got about HALF OF THE TRAFFIC of SoE.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Here’s a simplified view of WEBSITE data.</a:t>
            </a:r>
          </a:p>
          <a:p>
            <a:pPr lvl="0">
              <a:spcBef>
                <a:spcPts val="0"/>
              </a:spcBef>
              <a:buNone/>
            </a:pPr>
            <a:endParaRPr sz="1200"/>
          </a:p>
          <a:p>
            <a:pPr lvl="0">
              <a:spcBef>
                <a:spcPts val="0"/>
              </a:spcBef>
              <a:buNone/>
            </a:pPr>
            <a:r>
              <a:rPr lang="en" sz="1200"/>
              <a:t>Biggest departments got about HALF OF THE TRAFFIC of SoE.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Shape 1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Here’s a simplified view of WEBSITE data.</a:t>
            </a:r>
          </a:p>
          <a:p>
            <a:pPr lvl="0">
              <a:spcBef>
                <a:spcPts val="0"/>
              </a:spcBef>
              <a:buNone/>
            </a:pPr>
            <a:endParaRPr sz="1200"/>
          </a:p>
          <a:p>
            <a:pPr lvl="0">
              <a:spcBef>
                <a:spcPts val="0"/>
              </a:spcBef>
              <a:buNone/>
            </a:pPr>
            <a:r>
              <a:rPr lang="en" sz="1200"/>
              <a:t>Biggest departments got about HALF OF THE TRAFFIC of SoE.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dirty="0"/>
              <a:t>AMELIA</a:t>
            </a:r>
          </a:p>
          <a:p>
            <a:pPr lvl="0">
              <a:spcBef>
                <a:spcPts val="0"/>
              </a:spcBef>
              <a:buNone/>
            </a:pPr>
            <a:endParaRPr sz="1200" dirty="0"/>
          </a:p>
          <a:p>
            <a:pPr lvl="0">
              <a:spcBef>
                <a:spcPts val="0"/>
              </a:spcBef>
              <a:buNone/>
            </a:pPr>
            <a:r>
              <a:rPr lang="en" sz="1200" dirty="0"/>
              <a:t>We started out by talking to key stakeholders including:</a:t>
            </a:r>
          </a:p>
          <a:p>
            <a:pPr lvl="0">
              <a:spcBef>
                <a:spcPts val="0"/>
              </a:spcBef>
              <a:buNone/>
            </a:pPr>
            <a:endParaRPr sz="1200" dirty="0"/>
          </a:p>
          <a:p>
            <a:pPr marL="457200" lvl="0" indent="-304800" rtl="0">
              <a:spcBef>
                <a:spcPts val="0"/>
              </a:spcBef>
              <a:buSzPct val="100000"/>
            </a:pPr>
            <a:r>
              <a:rPr lang="en" sz="1200" dirty="0"/>
              <a:t>DLC and SoE communicators</a:t>
            </a:r>
          </a:p>
          <a:p>
            <a:pPr marL="457200" lvl="0" indent="-304800" rtl="0">
              <a:spcBef>
                <a:spcPts val="0"/>
              </a:spcBef>
              <a:buSzPct val="100000"/>
            </a:pPr>
            <a:r>
              <a:rPr lang="en" sz="1200" dirty="0"/>
              <a:t>MIT News staff</a:t>
            </a:r>
          </a:p>
          <a:p>
            <a:pPr marL="457200" lvl="0" indent="-304800" rtl="0">
              <a:spcBef>
                <a:spcPts val="0"/>
              </a:spcBef>
              <a:buSzPct val="100000"/>
            </a:pPr>
            <a:r>
              <a:rPr lang="en" sz="1200" dirty="0"/>
              <a:t>MIT Admissions staff, including Stu Schmill</a:t>
            </a:r>
          </a:p>
          <a:p>
            <a:pPr marL="457200" lvl="0" indent="-304800" rtl="0">
              <a:spcBef>
                <a:spcPts val="0"/>
              </a:spcBef>
              <a:buSzPct val="100000"/>
            </a:pPr>
            <a:r>
              <a:rPr lang="en" sz="1200" dirty="0"/>
              <a:t>And Institute leaders like Cindy Barnhart and Dennis (“Denny”) Freeman</a:t>
            </a:r>
          </a:p>
          <a:p>
            <a:pPr lvl="0" rtl="0">
              <a:spcBef>
                <a:spcPts val="0"/>
              </a:spcBef>
              <a:buNone/>
            </a:pPr>
            <a:endParaRPr sz="1200" dirty="0"/>
          </a:p>
          <a:p>
            <a:pPr lvl="0" rtl="0">
              <a:spcBef>
                <a:spcPts val="0"/>
              </a:spcBef>
              <a:buNone/>
            </a:pPr>
            <a:r>
              <a:rPr lang="en" sz="1200" dirty="0"/>
              <a:t>We also talked to audience members spanning:</a:t>
            </a:r>
          </a:p>
          <a:p>
            <a:pPr lvl="0" rtl="0">
              <a:spcBef>
                <a:spcPts val="0"/>
              </a:spcBef>
              <a:buNone/>
            </a:pPr>
            <a:endParaRPr sz="1200" dirty="0"/>
          </a:p>
          <a:p>
            <a:pPr marL="457200" lvl="0" indent="-304800" rtl="0">
              <a:spcBef>
                <a:spcPts val="0"/>
              </a:spcBef>
              <a:buSzPct val="100000"/>
            </a:pPr>
            <a:r>
              <a:rPr lang="en" sz="1200" dirty="0"/>
              <a:t>Undergraduate students (who also served as proxies for prospective students)</a:t>
            </a:r>
          </a:p>
          <a:p>
            <a:pPr marL="457200" lvl="0" indent="-304800" rtl="0">
              <a:spcBef>
                <a:spcPts val="0"/>
              </a:spcBef>
              <a:buSzPct val="100000"/>
            </a:pPr>
            <a:r>
              <a:rPr lang="en" sz="1200" dirty="0"/>
              <a:t>Graduate students</a:t>
            </a:r>
          </a:p>
          <a:p>
            <a:pPr marL="457200" lvl="0" indent="-304800" rtl="0">
              <a:spcBef>
                <a:spcPts val="0"/>
              </a:spcBef>
              <a:buSzPct val="100000"/>
            </a:pPr>
            <a:r>
              <a:rPr lang="en" sz="1200" dirty="0"/>
              <a:t>And alumni</a:t>
            </a:r>
          </a:p>
          <a:p>
            <a:pPr lvl="0" rtl="0">
              <a:spcBef>
                <a:spcPts val="0"/>
              </a:spcBef>
              <a:buNone/>
            </a:pPr>
            <a:endParaRPr sz="1200" dirty="0"/>
          </a:p>
          <a:p>
            <a:pPr lvl="0">
              <a:spcBef>
                <a:spcPts val="0"/>
              </a:spcBef>
              <a:buNone/>
            </a:pPr>
            <a:r>
              <a:rPr lang="en" sz="1200" dirty="0"/>
              <a:t>We came up with a set of differentiators for what sets MIT apart from its peers—and how to talk about MIT engineering in a way that feels distinct from competitors. By speaking in a consistent voice, we can ensure that our audiences are getting the </a:t>
            </a:r>
            <a:r>
              <a:rPr lang="en" sz="1200" b="1" dirty="0"/>
              <a:t>right messages</a:t>
            </a:r>
            <a:r>
              <a:rPr lang="en" sz="1200" dirty="0"/>
              <a:t>, no matter who is crafting the </a:t>
            </a:r>
            <a:r>
              <a:rPr lang="en" sz="1200" dirty="0" smtClean="0"/>
              <a:t>story.</a:t>
            </a:r>
            <a:endParaRPr lang="en-US" sz="1200" dirty="0" smtClean="0"/>
          </a:p>
          <a:p>
            <a:pPr lvl="0">
              <a:spcBef>
                <a:spcPts val="0"/>
              </a:spcBef>
              <a:buNone/>
            </a:pPr>
            <a:endParaRPr lang="en-US" sz="1200" dirty="0" smtClean="0"/>
          </a:p>
          <a:p>
            <a:pPr lvl="0">
              <a:spcBef>
                <a:spcPts val="0"/>
              </a:spcBef>
              <a:buNone/>
            </a:pPr>
            <a:r>
              <a:rPr lang="en-US" sz="2800" dirty="0" smtClean="0"/>
              <a:t>When the DAC last convened, they specifically recommended</a:t>
            </a:r>
            <a:r>
              <a:rPr lang="is-IS" sz="2800" dirty="0" smtClean="0"/>
              <a:t>…</a:t>
            </a:r>
            <a:endParaRPr lang="en-US" sz="2800" dirty="0" smtClean="0"/>
          </a:p>
          <a:p>
            <a:pPr lvl="0">
              <a:spcBef>
                <a:spcPts val="0"/>
              </a:spcBef>
              <a:buNone/>
            </a:pPr>
            <a:r>
              <a:rPr lang="en-US" sz="2400" b="0" dirty="0" smtClean="0">
                <a:latin typeface="Helvetica Neue"/>
                <a:cs typeface="Helvetica Neue"/>
              </a:rPr>
              <a:t>Delving deeper into the cross compete data and responding to what we found AND</a:t>
            </a:r>
            <a:r>
              <a:rPr lang="is-IS" sz="2400" b="0" dirty="0" smtClean="0">
                <a:latin typeface="Helvetica Neue"/>
                <a:cs typeface="Helvetica Neue"/>
              </a:rPr>
              <a:t>…</a:t>
            </a:r>
            <a:endParaRPr lang="en-US" sz="2400" b="0" dirty="0" smtClean="0">
              <a:latin typeface="Helvetica Neue"/>
              <a:cs typeface="Helvetica Neue"/>
            </a:endParaRPr>
          </a:p>
          <a:p>
            <a:pPr marL="1314450" lvl="2">
              <a:spcBef>
                <a:spcPts val="924"/>
              </a:spcBef>
              <a:buFont typeface="Arial"/>
              <a:buChar char="•"/>
            </a:pPr>
            <a:r>
              <a:rPr lang="en-US" sz="2400" b="1" dirty="0" smtClean="0">
                <a:latin typeface="Helvetica Neue"/>
                <a:cs typeface="Helvetica Neue"/>
              </a:rPr>
              <a:t> Enhancing communications &amp; marketing</a:t>
            </a:r>
          </a:p>
          <a:p>
            <a:pPr marL="1314450" lvl="2">
              <a:spcBef>
                <a:spcPts val="924"/>
              </a:spcBef>
              <a:buFont typeface="Arial"/>
              <a:buChar char="•"/>
            </a:pPr>
            <a:r>
              <a:rPr lang="en-US" sz="2400" dirty="0" smtClean="0">
                <a:latin typeface="Helvetica Neue"/>
                <a:cs typeface="Helvetica Neue"/>
              </a:rPr>
              <a:t> Continuing to innovate in education</a:t>
            </a:r>
          </a:p>
          <a:p>
            <a:pPr marL="1314450" lvl="2">
              <a:spcBef>
                <a:spcPts val="924"/>
              </a:spcBef>
              <a:buFont typeface="Arial"/>
              <a:buChar char="•"/>
            </a:pPr>
            <a:r>
              <a:rPr lang="en-US" sz="2400" dirty="0" smtClean="0">
                <a:latin typeface="Helvetica Neue"/>
                <a:cs typeface="Helvetica Neue"/>
              </a:rPr>
              <a:t> THINKING BIG </a:t>
            </a:r>
          </a:p>
          <a:p>
            <a:pPr marL="1314450" lvl="2">
              <a:spcBef>
                <a:spcPts val="924"/>
              </a:spcBef>
              <a:buFont typeface="Arial"/>
              <a:buChar char="•"/>
            </a:pPr>
            <a:r>
              <a:rPr lang="en-US" sz="2400" baseline="0" dirty="0" smtClean="0">
                <a:latin typeface="Helvetica Neue"/>
                <a:cs typeface="Helvetica Neue"/>
              </a:rPr>
              <a:t> </a:t>
            </a:r>
            <a:r>
              <a:rPr lang="en-US" sz="2400" dirty="0" smtClean="0">
                <a:latin typeface="Helvetica Neue"/>
                <a:cs typeface="Helvetica Neue"/>
              </a:rPr>
              <a:t>Since then Nate Nickerson has called for a “marketing revolution at MIT” (we are all a part of that)</a:t>
            </a:r>
            <a:endParaRPr lang="en-US" sz="4000" dirty="0" smtClean="0">
              <a:latin typeface="Helvetica Neue"/>
              <a:cs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The goal here is pretty obvious. REACH!</a:t>
            </a:r>
          </a:p>
          <a:p>
            <a:pPr lvl="0">
              <a:spcBef>
                <a:spcPts val="0"/>
              </a:spcBef>
              <a:buNone/>
            </a:pPr>
            <a:endParaRPr sz="1200"/>
          </a:p>
          <a:p>
            <a:pPr lvl="0">
              <a:spcBef>
                <a:spcPts val="0"/>
              </a:spcBef>
              <a:buNone/>
            </a:pPr>
            <a:r>
              <a:rPr lang="en" sz="1200"/>
              <a:t>SoE and MIT as amplifiers.</a:t>
            </a:r>
          </a:p>
          <a:p>
            <a:pPr lvl="0">
              <a:spcBef>
                <a:spcPts val="0"/>
              </a:spcBef>
              <a:buNone/>
            </a:pPr>
            <a:endParaRPr sz="1200"/>
          </a:p>
          <a:p>
            <a:pPr lvl="0" rtl="0">
              <a:spcBef>
                <a:spcPts val="0"/>
              </a:spcBef>
              <a:buNone/>
            </a:pPr>
            <a:r>
              <a:rPr lang="en" sz="1200"/>
              <a:t>Ultimately, it’s about giving your most important stories the lift to better reach the audiences that matter most to you, and to the School.</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Spending a lot of time creating content that wasn’t getting consumed.</a:t>
            </a:r>
          </a:p>
          <a:p>
            <a:pPr lvl="0">
              <a:spcBef>
                <a:spcPts val="0"/>
              </a:spcBef>
              <a:buNone/>
            </a:pPr>
            <a:endParaRPr sz="1200"/>
          </a:p>
          <a:p>
            <a:pPr lvl="0">
              <a:spcBef>
                <a:spcPts val="0"/>
              </a:spcBef>
              <a:buNone/>
            </a:pPr>
            <a:r>
              <a:rPr lang="en" sz="1200"/>
              <a:t>This extended, in many cases, to social: Few followers, minimal interactions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200"/>
              <a:t>CHAD</a:t>
            </a:r>
          </a:p>
          <a:p>
            <a:pPr lvl="0" rtl="0">
              <a:spcBef>
                <a:spcPts val="0"/>
              </a:spcBef>
              <a:buNone/>
            </a:pPr>
            <a:endParaRPr sz="1200"/>
          </a:p>
          <a:p>
            <a:pPr lvl="0" rtl="0">
              <a:spcBef>
                <a:spcPts val="0"/>
              </a:spcBef>
              <a:buNone/>
            </a:pPr>
            <a:r>
              <a:rPr lang="en" sz="1200" b="1"/>
              <a:t>It’s expensive.</a:t>
            </a:r>
            <a:r>
              <a:rPr lang="en" sz="1200"/>
              <a:t> Designing, printing, mailing</a:t>
            </a:r>
          </a:p>
          <a:p>
            <a:pPr lvl="0">
              <a:spcBef>
                <a:spcPts val="0"/>
              </a:spcBef>
              <a:buNone/>
            </a:pPr>
            <a:endParaRPr sz="1200" b="1"/>
          </a:p>
          <a:p>
            <a:pPr lvl="0">
              <a:spcBef>
                <a:spcPts val="0"/>
              </a:spcBef>
              <a:buNone/>
            </a:pPr>
            <a:r>
              <a:rPr lang="en" sz="1200" b="1"/>
              <a:t>It’s hard to measure its impact.</a:t>
            </a:r>
            <a:r>
              <a:rPr lang="en" sz="1200"/>
              <a:t> Received? Took an action? Email provides a lot more info, even how far down the page they scrolled, when they lost interest and bounced.</a:t>
            </a:r>
          </a:p>
          <a:p>
            <a:pPr lvl="0">
              <a:spcBef>
                <a:spcPts val="0"/>
              </a:spcBef>
              <a:buNone/>
            </a:pPr>
            <a:endParaRPr sz="1200"/>
          </a:p>
          <a:p>
            <a:pPr lvl="0" rtl="0">
              <a:spcBef>
                <a:spcPts val="0"/>
              </a:spcBef>
              <a:buNone/>
            </a:pPr>
            <a:r>
              <a:rPr lang="en" sz="1200" b="1"/>
              <a:t>It’s not shareable. </a:t>
            </a:r>
            <a:r>
              <a:rPr lang="en" sz="1200"/>
              <a:t>Versus a click!</a:t>
            </a:r>
          </a:p>
          <a:p>
            <a:pPr lvl="0">
              <a:spcBef>
                <a:spcPts val="0"/>
              </a:spcBef>
              <a:buNone/>
            </a:pPr>
            <a:endParaRPr sz="1200"/>
          </a:p>
          <a:p>
            <a:pPr lvl="0" rtl="0">
              <a:spcBef>
                <a:spcPts val="0"/>
              </a:spcBef>
              <a:buNone/>
            </a:pPr>
            <a:r>
              <a:rPr lang="en" sz="1200" b="1"/>
              <a:t>It’s not optimizable. </a:t>
            </a:r>
            <a:r>
              <a:rPr lang="en" sz="1200"/>
              <a:t>Email and websites can be A/B tested, and updated in realtime.</a:t>
            </a:r>
          </a:p>
          <a:p>
            <a:pPr lvl="0">
              <a:spcBef>
                <a:spcPts val="0"/>
              </a:spcBef>
              <a:buNone/>
            </a:pPr>
            <a:endParaRPr sz="1200"/>
          </a:p>
          <a:p>
            <a:pPr lvl="0">
              <a:spcBef>
                <a:spcPts val="0"/>
              </a:spcBef>
              <a:buNone/>
            </a:pPr>
            <a:r>
              <a:rPr lang="en" sz="1200" b="1"/>
              <a:t>You can’t customize it. </a:t>
            </a:r>
            <a:r>
              <a:rPr lang="en" sz="1200"/>
              <a:t>Emails targeted by major, geographical location, expressed interests, and previous behavior.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 name="Shape 1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When we looked at your content, it fell into two buckets:</a:t>
            </a:r>
          </a:p>
          <a:p>
            <a:pPr lvl="0">
              <a:spcBef>
                <a:spcPts val="0"/>
              </a:spcBef>
              <a:buNone/>
            </a:pPr>
            <a:endParaRPr sz="1200"/>
          </a:p>
          <a:p>
            <a:pPr lvl="0">
              <a:spcBef>
                <a:spcPts val="0"/>
              </a:spcBef>
              <a:buNone/>
            </a:pPr>
            <a:r>
              <a:rPr lang="en" sz="1200"/>
              <a:t>Undergraduates (and prospective undergraduates) are more concerned about lifestyle, making sure they get the full “college experience.” </a:t>
            </a:r>
          </a:p>
          <a:p>
            <a:pPr lvl="0">
              <a:spcBef>
                <a:spcPts val="0"/>
              </a:spcBef>
              <a:buNone/>
            </a:pPr>
            <a:endParaRPr sz="1200"/>
          </a:p>
          <a:p>
            <a:pPr lvl="0">
              <a:spcBef>
                <a:spcPts val="0"/>
              </a:spcBef>
              <a:buNone/>
            </a:pPr>
            <a:r>
              <a:rPr lang="en" sz="1200"/>
              <a:t>Prospective graduate students and faculty aren’t as concerned with that—they’re undergrad days are behind them. They’re focused on extracting information, vetting and researching specifics of the tools and resources they’ll have at their fingertips by coming to MIT. </a:t>
            </a:r>
          </a:p>
          <a:p>
            <a:pPr lvl="0">
              <a:spcBef>
                <a:spcPts val="0"/>
              </a:spcBef>
              <a:buNone/>
            </a:pPr>
            <a:endParaRPr sz="1200"/>
          </a:p>
          <a:p>
            <a:pPr lvl="0" rtl="0">
              <a:spcBef>
                <a:spcPts val="0"/>
              </a:spcBef>
              <a:buNone/>
            </a:pPr>
            <a:r>
              <a:rPr lang="en" sz="1200"/>
              <a:t>So what do these audiences find when they visit current sites?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lnSpc>
                <a:spcPct val="80000"/>
              </a:lnSpc>
              <a:spcBef>
                <a:spcPts val="500"/>
              </a:spcBef>
              <a:buNone/>
            </a:pPr>
            <a:r>
              <a:rPr lang="en" sz="1200">
                <a:latin typeface="Helvetica Neue"/>
                <a:ea typeface="Helvetica Neue"/>
                <a:cs typeface="Helvetica Neue"/>
                <a:sym typeface="Helvetica Neue"/>
              </a:rPr>
              <a:t>CHAD</a:t>
            </a:r>
          </a:p>
          <a:p>
            <a:pPr lvl="0" rtl="0">
              <a:lnSpc>
                <a:spcPct val="80000"/>
              </a:lnSpc>
              <a:spcBef>
                <a:spcPts val="500"/>
              </a:spcBef>
              <a:buNone/>
            </a:pPr>
            <a:endParaRPr sz="1200">
              <a:latin typeface="Helvetica Neue"/>
              <a:ea typeface="Helvetica Neue"/>
              <a:cs typeface="Helvetica Neue"/>
              <a:sym typeface="Helvetica Neue"/>
            </a:endParaRPr>
          </a:p>
          <a:p>
            <a:pPr lvl="0" rtl="0">
              <a:lnSpc>
                <a:spcPct val="80000"/>
              </a:lnSpc>
              <a:spcBef>
                <a:spcPts val="500"/>
              </a:spcBef>
              <a:buNone/>
            </a:pPr>
            <a:r>
              <a:rPr lang="en" sz="1200">
                <a:latin typeface="Helvetica Neue"/>
                <a:ea typeface="Helvetica Neue"/>
                <a:cs typeface="Helvetica Neue"/>
                <a:sym typeface="Helvetica Neue"/>
              </a:rPr>
              <a:t>The current SoE site is a vacuum: There’s no “there” there. It’s a blank slate, a pass-through to DLC sites, so undergrads seeking inspiration are pointed to sites that don’t address their needs. In short, there’s a big hole SoE should be filling.</a:t>
            </a:r>
          </a:p>
          <a:p>
            <a:pPr lvl="0" rtl="0">
              <a:lnSpc>
                <a:spcPct val="80000"/>
              </a:lnSpc>
              <a:spcBef>
                <a:spcPts val="500"/>
              </a:spcBef>
              <a:buNone/>
            </a:pPr>
            <a:endParaRPr>
              <a:latin typeface="Helvetica Neue"/>
              <a:ea typeface="Helvetica Neue"/>
              <a:cs typeface="Helvetica Neue"/>
              <a:sym typeface="Helvetica Neue"/>
            </a:endParaRPr>
          </a:p>
        </p:txBody>
      </p:sp>
      <p:sp>
        <p:nvSpPr>
          <p:cNvPr id="187" name="Shape 18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lnSpc>
                <a:spcPct val="80000"/>
              </a:lnSpc>
              <a:spcBef>
                <a:spcPts val="500"/>
              </a:spcBef>
              <a:buNone/>
            </a:pPr>
            <a:r>
              <a:rPr lang="en" sz="1200"/>
              <a:t>CHAD</a:t>
            </a:r>
          </a:p>
          <a:p>
            <a:pPr lvl="0" rtl="0">
              <a:lnSpc>
                <a:spcPct val="80000"/>
              </a:lnSpc>
              <a:spcBef>
                <a:spcPts val="500"/>
              </a:spcBef>
              <a:buNone/>
            </a:pPr>
            <a:endParaRPr sz="1200"/>
          </a:p>
          <a:p>
            <a:pPr lvl="0" rtl="0">
              <a:lnSpc>
                <a:spcPct val="80000"/>
              </a:lnSpc>
              <a:spcBef>
                <a:spcPts val="500"/>
              </a:spcBef>
              <a:buNone/>
            </a:pPr>
            <a:r>
              <a:rPr lang="en" sz="1200"/>
              <a:t>Meanwhile, the DLCs have done their best, finding their own approaches. There are two ends of the spectrum:</a:t>
            </a:r>
          </a:p>
          <a:p>
            <a:pPr lvl="0" rtl="0">
              <a:lnSpc>
                <a:spcPct val="80000"/>
              </a:lnSpc>
              <a:spcBef>
                <a:spcPts val="500"/>
              </a:spcBef>
              <a:buNone/>
            </a:pPr>
            <a:endParaRPr sz="1200"/>
          </a:p>
          <a:p>
            <a:pPr lvl="0" rtl="0">
              <a:lnSpc>
                <a:spcPct val="80000"/>
              </a:lnSpc>
              <a:spcBef>
                <a:spcPts val="500"/>
              </a:spcBef>
              <a:buNone/>
            </a:pPr>
            <a:r>
              <a:rPr lang="en" sz="1200"/>
              <a:t>MechE: Cool and accessible (Popular Science), but distracting and even irrelevant if you’re a grad student.</a:t>
            </a:r>
          </a:p>
          <a:p>
            <a:pPr lvl="0" rtl="0">
              <a:lnSpc>
                <a:spcPct val="80000"/>
              </a:lnSpc>
              <a:spcBef>
                <a:spcPts val="500"/>
              </a:spcBef>
              <a:buNone/>
            </a:pPr>
            <a:r>
              <a:rPr lang="en" sz="1200"/>
              <a:t>MechE is filling the SoE gap by doing a great job at storytelling and inspiration...but to the wrong audience.</a:t>
            </a:r>
          </a:p>
          <a:p>
            <a:pPr lvl="0" rtl="0">
              <a:lnSpc>
                <a:spcPct val="80000"/>
              </a:lnSpc>
              <a:spcBef>
                <a:spcPts val="500"/>
              </a:spcBef>
              <a:buNone/>
            </a:pPr>
            <a:endParaRPr/>
          </a:p>
        </p:txBody>
      </p:sp>
      <p:sp>
        <p:nvSpPr>
          <p:cNvPr id="193" name="Shape 193"/>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lnSpc>
                <a:spcPct val="80000"/>
              </a:lnSpc>
              <a:spcBef>
                <a:spcPts val="500"/>
              </a:spcBef>
              <a:buNone/>
            </a:pPr>
            <a:r>
              <a:rPr lang="en" sz="1200"/>
              <a:t>CHAD</a:t>
            </a:r>
          </a:p>
          <a:p>
            <a:pPr lvl="0" rtl="0">
              <a:lnSpc>
                <a:spcPct val="80000"/>
              </a:lnSpc>
              <a:spcBef>
                <a:spcPts val="500"/>
              </a:spcBef>
              <a:buNone/>
            </a:pPr>
            <a:endParaRPr sz="1200"/>
          </a:p>
          <a:p>
            <a:pPr lvl="0" rtl="0">
              <a:lnSpc>
                <a:spcPct val="80000"/>
              </a:lnSpc>
              <a:spcBef>
                <a:spcPts val="500"/>
              </a:spcBef>
              <a:buNone/>
            </a:pPr>
            <a:r>
              <a:rPr lang="en" sz="1200"/>
              <a:t>Meanwhile, there’s CEE, whose site is more functional and utilitarian. It’s about providing clear links to info, resources.</a:t>
            </a:r>
          </a:p>
          <a:p>
            <a:pPr lvl="0" rtl="0">
              <a:lnSpc>
                <a:spcPct val="80000"/>
              </a:lnSpc>
              <a:spcBef>
                <a:spcPts val="500"/>
              </a:spcBef>
              <a:buNone/>
            </a:pPr>
            <a:endParaRPr sz="1200"/>
          </a:p>
          <a:p>
            <a:pPr lvl="0" rtl="0">
              <a:lnSpc>
                <a:spcPct val="80000"/>
              </a:lnSpc>
              <a:spcBef>
                <a:spcPts val="500"/>
              </a:spcBef>
              <a:buNone/>
            </a:pPr>
            <a:r>
              <a:rPr lang="en" sz="1200"/>
              <a:t>Such different approaches! </a:t>
            </a:r>
          </a:p>
          <a:p>
            <a:pPr lvl="0" rtl="0">
              <a:lnSpc>
                <a:spcPct val="80000"/>
              </a:lnSpc>
              <a:spcBef>
                <a:spcPts val="500"/>
              </a:spcBef>
              <a:buNone/>
            </a:pPr>
            <a:endParaRPr sz="1200"/>
          </a:p>
          <a:p>
            <a:pPr lvl="0" rtl="0">
              <a:lnSpc>
                <a:spcPct val="80000"/>
              </a:lnSpc>
              <a:spcBef>
                <a:spcPts val="500"/>
              </a:spcBef>
              <a:buNone/>
            </a:pPr>
            <a:r>
              <a:rPr lang="en" sz="1200"/>
              <a:t>When we asked DLC communicators, “Who are you creating content for?” their responses were, almost universally, “everybody” and “alumni.”</a:t>
            </a:r>
          </a:p>
        </p:txBody>
      </p:sp>
      <p:sp>
        <p:nvSpPr>
          <p:cNvPr id="199" name="Shape 19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So we followed the traffic.</a:t>
            </a:r>
          </a:p>
          <a:p>
            <a:pPr lvl="0">
              <a:spcBef>
                <a:spcPts val="0"/>
              </a:spcBef>
              <a:buNone/>
            </a:pPr>
            <a:endParaRPr sz="1200"/>
          </a:p>
          <a:p>
            <a:pPr lvl="0">
              <a:spcBef>
                <a:spcPts val="0"/>
              </a:spcBef>
              <a:buNone/>
            </a:pPr>
            <a:r>
              <a:rPr lang="en" sz="1200"/>
              <a:t>The traffic tells a different story of who’s coming to these sites and what they’re looking for. </a:t>
            </a:r>
          </a:p>
          <a:p>
            <a:pPr lvl="0">
              <a:spcBef>
                <a:spcPts val="0"/>
              </a:spcBef>
              <a:buNone/>
            </a:pPr>
            <a:endParaRPr sz="1200"/>
          </a:p>
          <a:p>
            <a:pPr lvl="0">
              <a:spcBef>
                <a:spcPts val="0"/>
              </a:spcBef>
              <a:buNone/>
            </a:pPr>
            <a:r>
              <a:rPr lang="en" sz="1200"/>
              <a:t>Across the board, the three most popular types of content on ALL DLCs were Faculty, Research, and Academics.</a:t>
            </a:r>
          </a:p>
          <a:p>
            <a:pPr lvl="0">
              <a:spcBef>
                <a:spcPts val="0"/>
              </a:spcBef>
              <a:buNone/>
            </a:pPr>
            <a:endParaRPr sz="1200"/>
          </a:p>
          <a:p>
            <a:pPr lvl="0" rtl="0">
              <a:spcBef>
                <a:spcPts val="0"/>
              </a:spcBef>
              <a:buNone/>
            </a:pPr>
            <a:r>
              <a:rPr lang="en" sz="1200"/>
              <a:t>NEWS cracked the top 5 for MechE...but it only makes up 3.4% of total traffic.</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Shape 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In fact, the highest NEWS got was 5%, but for most DLCs it was closer to 2%.</a:t>
            </a:r>
          </a:p>
          <a:p>
            <a:pPr lvl="0">
              <a:spcBef>
                <a:spcPts val="0"/>
              </a:spcBef>
              <a:buNone/>
            </a:pPr>
            <a:endParaRPr sz="1200"/>
          </a:p>
          <a:p>
            <a:pPr lvl="0" rtl="0">
              <a:spcBef>
                <a:spcPts val="0"/>
              </a:spcBef>
              <a:buNone/>
            </a:pPr>
            <a:r>
              <a:rPr lang="en" sz="1200"/>
              <a:t>Lots of effort being spent creating content for the WRONG PEOPLE at the WRONG TIME and WRONG PLACE.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dirty="0"/>
              <a:t>AMELIA</a:t>
            </a:r>
          </a:p>
          <a:p>
            <a:pPr lvl="0">
              <a:spcBef>
                <a:spcPts val="0"/>
              </a:spcBef>
              <a:buNone/>
            </a:pPr>
            <a:endParaRPr sz="1200" dirty="0"/>
          </a:p>
          <a:p>
            <a:pPr lvl="0">
              <a:spcBef>
                <a:spcPts val="0"/>
              </a:spcBef>
              <a:buNone/>
            </a:pPr>
            <a:r>
              <a:rPr lang="en" sz="1200" dirty="0"/>
              <a:t>We started out by talking to key stakeholders including:</a:t>
            </a:r>
          </a:p>
          <a:p>
            <a:pPr lvl="0">
              <a:spcBef>
                <a:spcPts val="0"/>
              </a:spcBef>
              <a:buNone/>
            </a:pPr>
            <a:endParaRPr sz="1200" dirty="0"/>
          </a:p>
          <a:p>
            <a:pPr marL="457200" lvl="0" indent="-304800" rtl="0">
              <a:spcBef>
                <a:spcPts val="0"/>
              </a:spcBef>
              <a:buSzPct val="100000"/>
            </a:pPr>
            <a:r>
              <a:rPr lang="en" sz="1200" dirty="0"/>
              <a:t>DLC and SoE communicators</a:t>
            </a:r>
          </a:p>
          <a:p>
            <a:pPr marL="457200" lvl="0" indent="-304800" rtl="0">
              <a:spcBef>
                <a:spcPts val="0"/>
              </a:spcBef>
              <a:buSzPct val="100000"/>
            </a:pPr>
            <a:r>
              <a:rPr lang="en" sz="1200" dirty="0"/>
              <a:t>MIT News staff</a:t>
            </a:r>
          </a:p>
          <a:p>
            <a:pPr marL="457200" lvl="0" indent="-304800" rtl="0">
              <a:spcBef>
                <a:spcPts val="0"/>
              </a:spcBef>
              <a:buSzPct val="100000"/>
            </a:pPr>
            <a:r>
              <a:rPr lang="en" sz="1200" dirty="0"/>
              <a:t>MIT Admissions staff, including Stu Schmill</a:t>
            </a:r>
          </a:p>
          <a:p>
            <a:pPr marL="457200" lvl="0" indent="-304800" rtl="0">
              <a:spcBef>
                <a:spcPts val="0"/>
              </a:spcBef>
              <a:buSzPct val="100000"/>
            </a:pPr>
            <a:r>
              <a:rPr lang="en" sz="1200" dirty="0"/>
              <a:t>And Institute leaders like Cindy Barnhart and Dennis (“Denny”) Freeman</a:t>
            </a:r>
          </a:p>
          <a:p>
            <a:pPr lvl="0" rtl="0">
              <a:spcBef>
                <a:spcPts val="0"/>
              </a:spcBef>
              <a:buNone/>
            </a:pPr>
            <a:endParaRPr sz="1200" dirty="0"/>
          </a:p>
          <a:p>
            <a:pPr lvl="0" rtl="0">
              <a:spcBef>
                <a:spcPts val="0"/>
              </a:spcBef>
              <a:buNone/>
            </a:pPr>
            <a:r>
              <a:rPr lang="en" sz="1200" dirty="0"/>
              <a:t>We also talked to audience members spanning:</a:t>
            </a:r>
          </a:p>
          <a:p>
            <a:pPr lvl="0" rtl="0">
              <a:spcBef>
                <a:spcPts val="0"/>
              </a:spcBef>
              <a:buNone/>
            </a:pPr>
            <a:endParaRPr sz="1200" dirty="0"/>
          </a:p>
          <a:p>
            <a:pPr marL="457200" lvl="0" indent="-304800" rtl="0">
              <a:spcBef>
                <a:spcPts val="0"/>
              </a:spcBef>
              <a:buSzPct val="100000"/>
            </a:pPr>
            <a:r>
              <a:rPr lang="en" sz="1200" dirty="0"/>
              <a:t>Undergraduate students (who also served as proxies for prospective students)</a:t>
            </a:r>
          </a:p>
          <a:p>
            <a:pPr marL="457200" lvl="0" indent="-304800" rtl="0">
              <a:spcBef>
                <a:spcPts val="0"/>
              </a:spcBef>
              <a:buSzPct val="100000"/>
            </a:pPr>
            <a:r>
              <a:rPr lang="en" sz="1200" dirty="0"/>
              <a:t>Graduate students</a:t>
            </a:r>
          </a:p>
          <a:p>
            <a:pPr marL="457200" lvl="0" indent="-304800" rtl="0">
              <a:spcBef>
                <a:spcPts val="0"/>
              </a:spcBef>
              <a:buSzPct val="100000"/>
            </a:pPr>
            <a:r>
              <a:rPr lang="en" sz="1200" dirty="0"/>
              <a:t>And alumni</a:t>
            </a:r>
          </a:p>
          <a:p>
            <a:pPr lvl="0" rtl="0">
              <a:spcBef>
                <a:spcPts val="0"/>
              </a:spcBef>
              <a:buNone/>
            </a:pPr>
            <a:endParaRPr sz="1200" dirty="0"/>
          </a:p>
          <a:p>
            <a:pPr lvl="0">
              <a:spcBef>
                <a:spcPts val="0"/>
              </a:spcBef>
              <a:buNone/>
            </a:pPr>
            <a:r>
              <a:rPr lang="en" sz="1200" dirty="0"/>
              <a:t>We came up with a set of differentiators for what sets MIT apart from its peers—and how to talk about MIT engineering in a way that feels distinct from competitors. By speaking in a consistent voice, we can ensure that our audiences are getting the </a:t>
            </a:r>
            <a:r>
              <a:rPr lang="en" sz="1200" b="1" dirty="0"/>
              <a:t>right messages</a:t>
            </a:r>
            <a:r>
              <a:rPr lang="en" sz="1200" dirty="0"/>
              <a:t>, no matter who is crafting the </a:t>
            </a:r>
            <a:r>
              <a:rPr lang="en" sz="1200" dirty="0" smtClean="0"/>
              <a:t>story.</a:t>
            </a:r>
            <a:endParaRPr lang="en-US" sz="1200" dirty="0" smtClean="0"/>
          </a:p>
          <a:p>
            <a:pPr lvl="0">
              <a:spcBef>
                <a:spcPts val="0"/>
              </a:spcBef>
              <a:buNone/>
            </a:pPr>
            <a:endParaRPr lang="en-US" sz="1200" dirty="0" smtClean="0"/>
          </a:p>
          <a:p>
            <a:pPr lvl="0">
              <a:spcBef>
                <a:spcPts val="0"/>
              </a:spcBef>
              <a:buNone/>
            </a:pPr>
            <a:r>
              <a:rPr lang="en-US" sz="2800" dirty="0" smtClean="0"/>
              <a:t>When the DAC last convened, they specifically recommended</a:t>
            </a:r>
            <a:r>
              <a:rPr lang="is-IS" sz="2800" dirty="0" smtClean="0"/>
              <a:t>…</a:t>
            </a:r>
            <a:endParaRPr lang="en-US" sz="2800" dirty="0" smtClean="0"/>
          </a:p>
          <a:p>
            <a:pPr lvl="0">
              <a:spcBef>
                <a:spcPts val="0"/>
              </a:spcBef>
              <a:buNone/>
            </a:pPr>
            <a:r>
              <a:rPr lang="en-US" sz="2400" b="0" dirty="0" smtClean="0">
                <a:latin typeface="Helvetica Neue"/>
                <a:cs typeface="Helvetica Neue"/>
              </a:rPr>
              <a:t>Delving deeper into the cross compete data and responding to what we found AND</a:t>
            </a:r>
            <a:r>
              <a:rPr lang="is-IS" sz="2400" b="0" dirty="0" smtClean="0">
                <a:latin typeface="Helvetica Neue"/>
                <a:cs typeface="Helvetica Neue"/>
              </a:rPr>
              <a:t>…</a:t>
            </a:r>
            <a:endParaRPr lang="en-US" sz="2400" b="0" dirty="0" smtClean="0">
              <a:latin typeface="Helvetica Neue"/>
              <a:cs typeface="Helvetica Neue"/>
            </a:endParaRPr>
          </a:p>
          <a:p>
            <a:pPr marL="1314450" lvl="2">
              <a:spcBef>
                <a:spcPts val="924"/>
              </a:spcBef>
              <a:buFont typeface="Arial"/>
              <a:buChar char="•"/>
            </a:pPr>
            <a:r>
              <a:rPr lang="en-US" sz="2400" b="1" dirty="0" smtClean="0">
                <a:latin typeface="Helvetica Neue"/>
                <a:cs typeface="Helvetica Neue"/>
              </a:rPr>
              <a:t> Enhancing communications &amp; marketing</a:t>
            </a:r>
          </a:p>
          <a:p>
            <a:pPr marL="1314450" lvl="2">
              <a:spcBef>
                <a:spcPts val="924"/>
              </a:spcBef>
              <a:buFont typeface="Arial"/>
              <a:buChar char="•"/>
            </a:pPr>
            <a:r>
              <a:rPr lang="en-US" sz="2400" dirty="0" smtClean="0">
                <a:latin typeface="Helvetica Neue"/>
                <a:cs typeface="Helvetica Neue"/>
              </a:rPr>
              <a:t> Continuing to innovate in education</a:t>
            </a:r>
          </a:p>
          <a:p>
            <a:pPr marL="1314450" lvl="2">
              <a:spcBef>
                <a:spcPts val="924"/>
              </a:spcBef>
              <a:buFont typeface="Arial"/>
              <a:buChar char="•"/>
            </a:pPr>
            <a:r>
              <a:rPr lang="en-US" sz="2400" dirty="0" smtClean="0">
                <a:latin typeface="Helvetica Neue"/>
                <a:cs typeface="Helvetica Neue"/>
              </a:rPr>
              <a:t> THINKING BIG </a:t>
            </a:r>
          </a:p>
          <a:p>
            <a:pPr marL="1314450" lvl="2">
              <a:spcBef>
                <a:spcPts val="924"/>
              </a:spcBef>
              <a:buFont typeface="Arial"/>
              <a:buChar char="•"/>
            </a:pPr>
            <a:r>
              <a:rPr lang="en-US" sz="2400" baseline="0" dirty="0" smtClean="0">
                <a:latin typeface="Helvetica Neue"/>
                <a:cs typeface="Helvetica Neue"/>
              </a:rPr>
              <a:t> </a:t>
            </a:r>
            <a:r>
              <a:rPr lang="en-US" sz="2400" dirty="0" smtClean="0">
                <a:latin typeface="Helvetica Neue"/>
                <a:cs typeface="Helvetica Neue"/>
              </a:rPr>
              <a:t>Since then Nate Nickerson has called for a “marketing revolution at MIT” (we are all a part of that)</a:t>
            </a:r>
            <a:endParaRPr lang="en-US" sz="4000" dirty="0" smtClean="0">
              <a:latin typeface="Helvetica Neue"/>
              <a:cs typeface="Helvetica Neue"/>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DLCs have inspirational content, but it languishes in their current channels. </a:t>
            </a:r>
          </a:p>
          <a:p>
            <a:pPr lvl="0">
              <a:spcBef>
                <a:spcPts val="0"/>
              </a:spcBef>
              <a:buNone/>
            </a:pPr>
            <a:endParaRPr sz="1200"/>
          </a:p>
          <a:p>
            <a:pPr lvl="0">
              <a:spcBef>
                <a:spcPts val="0"/>
              </a:spcBef>
              <a:buNone/>
            </a:pPr>
            <a:r>
              <a:rPr lang="en" sz="1200"/>
              <a:t>Give it more life through SoE</a:t>
            </a:r>
          </a:p>
          <a:p>
            <a:pPr lvl="0">
              <a:spcBef>
                <a:spcPts val="0"/>
              </a:spcBef>
              <a:buNone/>
            </a:pPr>
            <a:endParaRPr sz="1200"/>
          </a:p>
          <a:p>
            <a:pPr lvl="0">
              <a:spcBef>
                <a:spcPts val="0"/>
              </a:spcBef>
              <a:buNone/>
            </a:pPr>
            <a:r>
              <a:rPr lang="en" sz="1200"/>
              <a:t>You’re the experts! DLC communicators play a more active role in HELPING CRAFT THE OVERALL NARRATIVE of engineering at MIT through stronger COLLABORATION with the Dean’s office communicators.</a:t>
            </a:r>
          </a:p>
          <a:p>
            <a:pPr lvl="0">
              <a:spcBef>
                <a:spcPts val="0"/>
              </a:spcBef>
              <a:buNone/>
            </a:pPr>
            <a:endParaRPr sz="1200"/>
          </a:p>
          <a:p>
            <a:pPr lvl="0" rtl="0">
              <a:spcBef>
                <a:spcPts val="0"/>
              </a:spcBef>
              <a:buNone/>
            </a:pPr>
            <a:endParaRP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What does this look like in practice? </a:t>
            </a:r>
          </a:p>
          <a:p>
            <a:pPr lvl="0">
              <a:spcBef>
                <a:spcPts val="0"/>
              </a:spcBef>
              <a:buNone/>
            </a:pPr>
            <a:endParaRPr sz="1200"/>
          </a:p>
          <a:p>
            <a:pPr lvl="0">
              <a:spcBef>
                <a:spcPts val="0"/>
              </a:spcBef>
              <a:buNone/>
            </a:pPr>
            <a:r>
              <a:rPr lang="en" sz="1200"/>
              <a:t>WE want to prioritize informative content on DLCs</a:t>
            </a:r>
          </a:p>
          <a:p>
            <a:pPr lvl="0">
              <a:spcBef>
                <a:spcPts val="0"/>
              </a:spcBef>
              <a:buNone/>
            </a:pPr>
            <a:endParaRPr sz="1200"/>
          </a:p>
          <a:p>
            <a:pPr lvl="0" rtl="0">
              <a:spcBef>
                <a:spcPts val="0"/>
              </a:spcBef>
              <a:buNone/>
            </a:pPr>
            <a:r>
              <a:rPr lang="en" sz="1200"/>
              <a:t>Use SoE and MIT to amplify our best INSPIRATIONAL content.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sz="1200"/>
          </a:p>
          <a:p>
            <a:pPr lvl="0" rtl="0">
              <a:spcBef>
                <a:spcPts val="0"/>
              </a:spcBef>
              <a:buNone/>
            </a:pPr>
            <a:endParaRPr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08" name="Shape 10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15" name="Shape 11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57" name="Shape 25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268" name="Shape 26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300" name="Shape 300"/>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LAURA</a:t>
            </a:r>
          </a:p>
          <a:p>
            <a:pPr lvl="0" rtl="0">
              <a:spcBef>
                <a:spcPts val="0"/>
              </a:spcBef>
              <a:buNone/>
            </a:pPr>
            <a:endParaRPr/>
          </a:p>
          <a:p>
            <a:pPr lvl="0" rtl="0">
              <a:spcBef>
                <a:spcPts val="0"/>
              </a:spcBef>
              <a:buNone/>
            </a:pPr>
            <a:r>
              <a:rPr lang="en"/>
              <a:t>The point of these slides is that while prospective undergrads are mostly about INSPIRATION, and Prospective grads/faculty are more about INFORMATION, they will seek both at some time.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LAURA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AMELIA</a:t>
            </a:r>
          </a:p>
          <a:p>
            <a:pPr lvl="0">
              <a:spcBef>
                <a:spcPts val="0"/>
              </a:spcBef>
              <a:buNone/>
            </a:pPr>
            <a:endParaRPr sz="1200"/>
          </a:p>
          <a:p>
            <a:pPr lvl="0">
              <a:spcBef>
                <a:spcPts val="0"/>
              </a:spcBef>
              <a:buNone/>
            </a:pPr>
            <a:r>
              <a:rPr lang="en" sz="1200"/>
              <a:t>We started out by talking to key stakeholders including:</a:t>
            </a:r>
          </a:p>
          <a:p>
            <a:pPr lvl="0">
              <a:spcBef>
                <a:spcPts val="0"/>
              </a:spcBef>
              <a:buNone/>
            </a:pPr>
            <a:endParaRPr sz="1200"/>
          </a:p>
          <a:p>
            <a:pPr marL="457200" lvl="0" indent="-304800" rtl="0">
              <a:spcBef>
                <a:spcPts val="0"/>
              </a:spcBef>
              <a:buSzPct val="100000"/>
            </a:pPr>
            <a:r>
              <a:rPr lang="en" sz="1200"/>
              <a:t>DLC and SoE communicators</a:t>
            </a:r>
          </a:p>
          <a:p>
            <a:pPr marL="457200" lvl="0" indent="-304800" rtl="0">
              <a:spcBef>
                <a:spcPts val="0"/>
              </a:spcBef>
              <a:buSzPct val="100000"/>
            </a:pPr>
            <a:r>
              <a:rPr lang="en" sz="1200"/>
              <a:t>MIT News staff</a:t>
            </a:r>
          </a:p>
          <a:p>
            <a:pPr marL="457200" lvl="0" indent="-304800" rtl="0">
              <a:spcBef>
                <a:spcPts val="0"/>
              </a:spcBef>
              <a:buSzPct val="100000"/>
            </a:pPr>
            <a:r>
              <a:rPr lang="en" sz="1200"/>
              <a:t>MIT Admissions staff, including Stu Schmill</a:t>
            </a:r>
          </a:p>
          <a:p>
            <a:pPr marL="457200" lvl="0" indent="-304800" rtl="0">
              <a:spcBef>
                <a:spcPts val="0"/>
              </a:spcBef>
              <a:buSzPct val="100000"/>
            </a:pPr>
            <a:r>
              <a:rPr lang="en" sz="1200"/>
              <a:t>And Institute leaders like Cindy Barnhart and Dennis (“Denny”) Freeman</a:t>
            </a:r>
          </a:p>
          <a:p>
            <a:pPr lvl="0" rtl="0">
              <a:spcBef>
                <a:spcPts val="0"/>
              </a:spcBef>
              <a:buNone/>
            </a:pPr>
            <a:endParaRPr sz="1200"/>
          </a:p>
          <a:p>
            <a:pPr lvl="0" rtl="0">
              <a:spcBef>
                <a:spcPts val="0"/>
              </a:spcBef>
              <a:buNone/>
            </a:pPr>
            <a:r>
              <a:rPr lang="en" sz="1200"/>
              <a:t>We also talked to audience members spanning:</a:t>
            </a:r>
          </a:p>
          <a:p>
            <a:pPr lvl="0" rtl="0">
              <a:spcBef>
                <a:spcPts val="0"/>
              </a:spcBef>
              <a:buNone/>
            </a:pPr>
            <a:endParaRPr sz="1200"/>
          </a:p>
          <a:p>
            <a:pPr marL="457200" lvl="0" indent="-304800" rtl="0">
              <a:spcBef>
                <a:spcPts val="0"/>
              </a:spcBef>
              <a:buSzPct val="100000"/>
            </a:pPr>
            <a:r>
              <a:rPr lang="en" sz="1200"/>
              <a:t>Undergraduate students (who also served as proxies for prospective students)</a:t>
            </a:r>
          </a:p>
          <a:p>
            <a:pPr marL="457200" lvl="0" indent="-304800" rtl="0">
              <a:spcBef>
                <a:spcPts val="0"/>
              </a:spcBef>
              <a:buSzPct val="100000"/>
            </a:pPr>
            <a:r>
              <a:rPr lang="en" sz="1200"/>
              <a:t>Graduate students</a:t>
            </a:r>
          </a:p>
          <a:p>
            <a:pPr marL="457200" lvl="0" indent="-304800" rtl="0">
              <a:spcBef>
                <a:spcPts val="0"/>
              </a:spcBef>
              <a:buSzPct val="100000"/>
            </a:pPr>
            <a:r>
              <a:rPr lang="en" sz="1200"/>
              <a:t>And alumni</a:t>
            </a:r>
          </a:p>
          <a:p>
            <a:pPr lvl="0" rtl="0">
              <a:spcBef>
                <a:spcPts val="0"/>
              </a:spcBef>
              <a:buNone/>
            </a:pPr>
            <a:endParaRPr sz="1200"/>
          </a:p>
          <a:p>
            <a:pPr lvl="0">
              <a:spcBef>
                <a:spcPts val="0"/>
              </a:spcBef>
              <a:buNone/>
            </a:pPr>
            <a:r>
              <a:rPr lang="en" sz="1200"/>
              <a:t>We came up with a set of differentiators for what sets MIT apart from its peers—and how to talk about MIT engineering in a way that feels distinct from competitors. By speaking in a consistent voice, we can ensure that our audiences are getting the </a:t>
            </a:r>
            <a:r>
              <a:rPr lang="en" sz="1200" b="1"/>
              <a:t>right messages</a:t>
            </a:r>
            <a:r>
              <a:rPr lang="en" sz="1200"/>
              <a:t>, no matter who is crafting the story.</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What does this look like in practice? </a:t>
            </a:r>
          </a:p>
          <a:p>
            <a:pPr lvl="0">
              <a:spcBef>
                <a:spcPts val="0"/>
              </a:spcBef>
              <a:buNone/>
            </a:pPr>
            <a:endParaRPr sz="1200"/>
          </a:p>
          <a:p>
            <a:pPr lvl="0">
              <a:spcBef>
                <a:spcPts val="0"/>
              </a:spcBef>
              <a:buNone/>
            </a:pPr>
            <a:r>
              <a:rPr lang="en" sz="1200"/>
              <a:t>WE want to prioritize informative content on DLCs</a:t>
            </a:r>
          </a:p>
          <a:p>
            <a:pPr lvl="0">
              <a:spcBef>
                <a:spcPts val="0"/>
              </a:spcBef>
              <a:buNone/>
            </a:pPr>
            <a:endParaRPr sz="1200"/>
          </a:p>
          <a:p>
            <a:pPr lvl="0" rtl="0">
              <a:spcBef>
                <a:spcPts val="0"/>
              </a:spcBef>
              <a:buNone/>
            </a:pPr>
            <a:r>
              <a:rPr lang="en" sz="1200"/>
              <a:t>Use SoE and MIT to amplify our best INSPIRATIONAL content.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r>
              <a:rPr lang="en"/>
              <a:t>Message to the dean: 30 communications people with a bullion channels. It’s time to focus and deliver better. Narrow.</a:t>
            </a:r>
          </a:p>
        </p:txBody>
      </p:sp>
      <p:sp>
        <p:nvSpPr>
          <p:cNvPr id="355" name="Shape 35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CHAD</a:t>
            </a:r>
          </a:p>
          <a:p>
            <a:pPr lvl="0">
              <a:spcBef>
                <a:spcPts val="0"/>
              </a:spcBef>
              <a:buNone/>
            </a:pPr>
            <a:endParaRPr sz="1200"/>
          </a:p>
          <a:p>
            <a:pPr lvl="0">
              <a:spcBef>
                <a:spcPts val="0"/>
              </a:spcBef>
              <a:buNone/>
            </a:pPr>
            <a:r>
              <a:rPr lang="en" sz="1200"/>
              <a:t>The goal here is pretty obvious. REACH!</a:t>
            </a:r>
          </a:p>
          <a:p>
            <a:pPr lvl="0">
              <a:spcBef>
                <a:spcPts val="0"/>
              </a:spcBef>
              <a:buNone/>
            </a:pPr>
            <a:endParaRPr sz="1200"/>
          </a:p>
          <a:p>
            <a:pPr lvl="0">
              <a:spcBef>
                <a:spcPts val="0"/>
              </a:spcBef>
              <a:buNone/>
            </a:pPr>
            <a:r>
              <a:rPr lang="en" sz="1200"/>
              <a:t>SoE and MIT as amplifiers.</a:t>
            </a:r>
          </a:p>
          <a:p>
            <a:pPr lvl="0">
              <a:spcBef>
                <a:spcPts val="0"/>
              </a:spcBef>
              <a:buNone/>
            </a:pPr>
            <a:endParaRPr sz="1200"/>
          </a:p>
          <a:p>
            <a:pPr lvl="0" rtl="0">
              <a:spcBef>
                <a:spcPts val="0"/>
              </a:spcBef>
              <a:buNone/>
            </a:pPr>
            <a:r>
              <a:rPr lang="en" sz="1200"/>
              <a:t>Ultimately, it’s about giving your most important stories the lift to better reach the audiences that matter most to you, and to the School.</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15" name="Shape 11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115" name="Shape 11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13" name="Shape 613"/>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Shape 540"/>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41" name="Shape 541"/>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200"/>
              <a:t>CHAD</a:t>
            </a:r>
          </a:p>
          <a:p>
            <a:pPr lvl="0" rtl="0">
              <a:spcBef>
                <a:spcPts val="0"/>
              </a:spcBef>
              <a:buNone/>
            </a:pPr>
            <a:endParaRPr sz="1200"/>
          </a:p>
          <a:p>
            <a:pPr lvl="0" rtl="0">
              <a:spcBef>
                <a:spcPts val="0"/>
              </a:spcBef>
              <a:buNone/>
            </a:pPr>
            <a:r>
              <a:rPr lang="en" sz="1200" b="1"/>
              <a:t>It’s expensive.</a:t>
            </a:r>
            <a:r>
              <a:rPr lang="en" sz="1200"/>
              <a:t> Designing, printing, mailing</a:t>
            </a:r>
          </a:p>
          <a:p>
            <a:pPr lvl="0">
              <a:spcBef>
                <a:spcPts val="0"/>
              </a:spcBef>
              <a:buNone/>
            </a:pPr>
            <a:endParaRPr sz="1200" b="1"/>
          </a:p>
          <a:p>
            <a:pPr lvl="0">
              <a:spcBef>
                <a:spcPts val="0"/>
              </a:spcBef>
              <a:buNone/>
            </a:pPr>
            <a:r>
              <a:rPr lang="en" sz="1200" b="1"/>
              <a:t>It’s hard to measure its impact.</a:t>
            </a:r>
            <a:r>
              <a:rPr lang="en" sz="1200"/>
              <a:t> Received? Took an action? Email provides a lot more info, even how far down the page they scrolled, when they lost interest and bounced.</a:t>
            </a:r>
          </a:p>
          <a:p>
            <a:pPr lvl="0">
              <a:spcBef>
                <a:spcPts val="0"/>
              </a:spcBef>
              <a:buNone/>
            </a:pPr>
            <a:endParaRPr sz="1200"/>
          </a:p>
          <a:p>
            <a:pPr lvl="0" rtl="0">
              <a:spcBef>
                <a:spcPts val="0"/>
              </a:spcBef>
              <a:buNone/>
            </a:pPr>
            <a:r>
              <a:rPr lang="en" sz="1200" b="1"/>
              <a:t>It’s not shareable. </a:t>
            </a:r>
            <a:r>
              <a:rPr lang="en" sz="1200"/>
              <a:t>Versus a click!</a:t>
            </a:r>
          </a:p>
          <a:p>
            <a:pPr lvl="0">
              <a:spcBef>
                <a:spcPts val="0"/>
              </a:spcBef>
              <a:buNone/>
            </a:pPr>
            <a:endParaRPr sz="1200"/>
          </a:p>
          <a:p>
            <a:pPr lvl="0" rtl="0">
              <a:spcBef>
                <a:spcPts val="0"/>
              </a:spcBef>
              <a:buNone/>
            </a:pPr>
            <a:r>
              <a:rPr lang="en" sz="1200" b="1"/>
              <a:t>It’s not optimizable. </a:t>
            </a:r>
            <a:r>
              <a:rPr lang="en" sz="1200"/>
              <a:t>Email and websites can be A/B tested, and updated in realtime.</a:t>
            </a:r>
          </a:p>
          <a:p>
            <a:pPr lvl="0">
              <a:spcBef>
                <a:spcPts val="0"/>
              </a:spcBef>
              <a:buNone/>
            </a:pPr>
            <a:endParaRPr sz="1200"/>
          </a:p>
          <a:p>
            <a:pPr lvl="0">
              <a:spcBef>
                <a:spcPts val="0"/>
              </a:spcBef>
              <a:buNone/>
            </a:pPr>
            <a:r>
              <a:rPr lang="en" sz="1200" b="1"/>
              <a:t>You can’t customize it. </a:t>
            </a:r>
            <a:r>
              <a:rPr lang="en" sz="1200"/>
              <a:t>Emails targeted by major, geographical location, expressed interests, and previous behavior.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sz="1200"/>
              <a:t>CHAD</a:t>
            </a:r>
          </a:p>
          <a:p>
            <a:pPr lvl="0" rtl="0">
              <a:spcBef>
                <a:spcPts val="0"/>
              </a:spcBef>
              <a:buNone/>
            </a:pPr>
            <a:endParaRPr sz="1200"/>
          </a:p>
          <a:p>
            <a:pPr lvl="0" rtl="0">
              <a:spcBef>
                <a:spcPts val="0"/>
              </a:spcBef>
              <a:buNone/>
            </a:pPr>
            <a:r>
              <a:rPr lang="en" sz="1200" b="1"/>
              <a:t>It’s expensive.</a:t>
            </a:r>
            <a:r>
              <a:rPr lang="en" sz="1200"/>
              <a:t> Designing, printing, mailing</a:t>
            </a:r>
          </a:p>
          <a:p>
            <a:pPr lvl="0">
              <a:spcBef>
                <a:spcPts val="0"/>
              </a:spcBef>
              <a:buNone/>
            </a:pPr>
            <a:endParaRPr sz="1200" b="1"/>
          </a:p>
          <a:p>
            <a:pPr lvl="0">
              <a:spcBef>
                <a:spcPts val="0"/>
              </a:spcBef>
              <a:buNone/>
            </a:pPr>
            <a:r>
              <a:rPr lang="en" sz="1200" b="1"/>
              <a:t>It’s hard to measure its impact.</a:t>
            </a:r>
            <a:r>
              <a:rPr lang="en" sz="1200"/>
              <a:t> Received? Took an action? Email provides a lot more info, even how far down the page they scrolled, when they lost interest and bounced.</a:t>
            </a:r>
          </a:p>
          <a:p>
            <a:pPr lvl="0">
              <a:spcBef>
                <a:spcPts val="0"/>
              </a:spcBef>
              <a:buNone/>
            </a:pPr>
            <a:endParaRPr sz="1200"/>
          </a:p>
          <a:p>
            <a:pPr lvl="0" rtl="0">
              <a:spcBef>
                <a:spcPts val="0"/>
              </a:spcBef>
              <a:buNone/>
            </a:pPr>
            <a:r>
              <a:rPr lang="en" sz="1200" b="1"/>
              <a:t>It’s not shareable. </a:t>
            </a:r>
            <a:r>
              <a:rPr lang="en" sz="1200"/>
              <a:t>Versus a click!</a:t>
            </a:r>
          </a:p>
          <a:p>
            <a:pPr lvl="0">
              <a:spcBef>
                <a:spcPts val="0"/>
              </a:spcBef>
              <a:buNone/>
            </a:pPr>
            <a:endParaRPr sz="1200"/>
          </a:p>
          <a:p>
            <a:pPr lvl="0" rtl="0">
              <a:spcBef>
                <a:spcPts val="0"/>
              </a:spcBef>
              <a:buNone/>
            </a:pPr>
            <a:r>
              <a:rPr lang="en" sz="1200" b="1"/>
              <a:t>It’s not optimizable. </a:t>
            </a:r>
            <a:r>
              <a:rPr lang="en" sz="1200"/>
              <a:t>Email and websites can be A/B tested, and updated in realtime.</a:t>
            </a:r>
          </a:p>
          <a:p>
            <a:pPr lvl="0">
              <a:spcBef>
                <a:spcPts val="0"/>
              </a:spcBef>
              <a:buNone/>
            </a:pPr>
            <a:endParaRPr sz="1200"/>
          </a:p>
          <a:p>
            <a:pPr lvl="0">
              <a:spcBef>
                <a:spcPts val="0"/>
              </a:spcBef>
              <a:buNone/>
            </a:pPr>
            <a:r>
              <a:rPr lang="en" sz="1200" b="1"/>
              <a:t>You can’t customize it. </a:t>
            </a:r>
            <a:r>
              <a:rPr lang="en" sz="1200"/>
              <a:t>Emails targeted by major, geographical location, expressed interests, and previous behavior.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LAURA</a:t>
            </a:r>
          </a:p>
          <a:p>
            <a:pPr lvl="0">
              <a:spcBef>
                <a:spcPts val="0"/>
              </a:spcBef>
              <a:buNone/>
            </a:pPr>
            <a:endParaRPr sz="1200"/>
          </a:p>
          <a:p>
            <a:pPr lvl="0">
              <a:spcBef>
                <a:spcPts val="0"/>
              </a:spcBef>
              <a:buNone/>
            </a:pPr>
            <a:r>
              <a:rPr lang="en" sz="1200"/>
              <a:t>We wanted to show you how this all can work in practice, so we’ve illustrated an example of a team who won the $100K competition for a crop-mapping drone, out of the AeroAstro department. [Detail about the case study]</a:t>
            </a:r>
          </a:p>
          <a:p>
            <a:pPr lvl="0">
              <a:spcBef>
                <a:spcPts val="0"/>
              </a:spcBef>
              <a:buNone/>
            </a:pPr>
            <a:endParaRPr sz="1200"/>
          </a:p>
          <a:p>
            <a:pPr lvl="0">
              <a:spcBef>
                <a:spcPts val="0"/>
              </a:spcBef>
              <a:buNone/>
            </a:pPr>
            <a:r>
              <a:rPr lang="en" sz="1200"/>
              <a:t>This example assumes that, in a shared editorial format (e.g. meeting or calendar) MIT News, SoE, and DLCs are collaborating to surface stories and potential opportunities for amplification. With MIT News identified as the primary publisher, SoE and AeroAstro then map out their promotion plan, too.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Shape 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AMELIA</a:t>
            </a:r>
          </a:p>
          <a:p>
            <a:pPr lvl="0">
              <a:spcBef>
                <a:spcPts val="0"/>
              </a:spcBef>
              <a:buNone/>
            </a:pPr>
            <a:endParaRPr sz="1200"/>
          </a:p>
          <a:p>
            <a:pPr lvl="0">
              <a:spcBef>
                <a:spcPts val="0"/>
              </a:spcBef>
              <a:buNone/>
            </a:pPr>
            <a:r>
              <a:rPr lang="en" sz="1200"/>
              <a:t>We started out by talking to key stakeholders including:</a:t>
            </a:r>
          </a:p>
          <a:p>
            <a:pPr lvl="0">
              <a:spcBef>
                <a:spcPts val="0"/>
              </a:spcBef>
              <a:buNone/>
            </a:pPr>
            <a:endParaRPr sz="1200"/>
          </a:p>
          <a:p>
            <a:pPr marL="457200" lvl="0" indent="-304800" rtl="0">
              <a:spcBef>
                <a:spcPts val="0"/>
              </a:spcBef>
              <a:buSzPct val="100000"/>
            </a:pPr>
            <a:r>
              <a:rPr lang="en" sz="1200"/>
              <a:t>DLC and SoE communicators</a:t>
            </a:r>
          </a:p>
          <a:p>
            <a:pPr marL="457200" lvl="0" indent="-304800" rtl="0">
              <a:spcBef>
                <a:spcPts val="0"/>
              </a:spcBef>
              <a:buSzPct val="100000"/>
            </a:pPr>
            <a:r>
              <a:rPr lang="en" sz="1200"/>
              <a:t>MIT News staff</a:t>
            </a:r>
          </a:p>
          <a:p>
            <a:pPr marL="457200" lvl="0" indent="-304800" rtl="0">
              <a:spcBef>
                <a:spcPts val="0"/>
              </a:spcBef>
              <a:buSzPct val="100000"/>
            </a:pPr>
            <a:r>
              <a:rPr lang="en" sz="1200"/>
              <a:t>MIT Admissions staff, including Stu Schmill</a:t>
            </a:r>
          </a:p>
          <a:p>
            <a:pPr marL="457200" lvl="0" indent="-304800" rtl="0">
              <a:spcBef>
                <a:spcPts val="0"/>
              </a:spcBef>
              <a:buSzPct val="100000"/>
            </a:pPr>
            <a:r>
              <a:rPr lang="en" sz="1200"/>
              <a:t>And Institute leaders like Cindy Barnhart and Dennis (“Denny”) Freeman</a:t>
            </a:r>
          </a:p>
          <a:p>
            <a:pPr lvl="0" rtl="0">
              <a:spcBef>
                <a:spcPts val="0"/>
              </a:spcBef>
              <a:buNone/>
            </a:pPr>
            <a:endParaRPr sz="1200"/>
          </a:p>
          <a:p>
            <a:pPr lvl="0" rtl="0">
              <a:spcBef>
                <a:spcPts val="0"/>
              </a:spcBef>
              <a:buNone/>
            </a:pPr>
            <a:r>
              <a:rPr lang="en" sz="1200"/>
              <a:t>We also talked to audience members spanning:</a:t>
            </a:r>
          </a:p>
          <a:p>
            <a:pPr lvl="0" rtl="0">
              <a:spcBef>
                <a:spcPts val="0"/>
              </a:spcBef>
              <a:buNone/>
            </a:pPr>
            <a:endParaRPr sz="1200"/>
          </a:p>
          <a:p>
            <a:pPr marL="457200" lvl="0" indent="-304800" rtl="0">
              <a:spcBef>
                <a:spcPts val="0"/>
              </a:spcBef>
              <a:buSzPct val="100000"/>
            </a:pPr>
            <a:r>
              <a:rPr lang="en" sz="1200"/>
              <a:t>Undergraduate students (who also served as proxies for prospective students)</a:t>
            </a:r>
          </a:p>
          <a:p>
            <a:pPr marL="457200" lvl="0" indent="-304800" rtl="0">
              <a:spcBef>
                <a:spcPts val="0"/>
              </a:spcBef>
              <a:buSzPct val="100000"/>
            </a:pPr>
            <a:r>
              <a:rPr lang="en" sz="1200"/>
              <a:t>Graduate students</a:t>
            </a:r>
          </a:p>
          <a:p>
            <a:pPr marL="457200" lvl="0" indent="-304800" rtl="0">
              <a:spcBef>
                <a:spcPts val="0"/>
              </a:spcBef>
              <a:buSzPct val="100000"/>
            </a:pPr>
            <a:r>
              <a:rPr lang="en" sz="1200"/>
              <a:t>And alumni</a:t>
            </a:r>
          </a:p>
          <a:p>
            <a:pPr lvl="0" rtl="0">
              <a:spcBef>
                <a:spcPts val="0"/>
              </a:spcBef>
              <a:buNone/>
            </a:pPr>
            <a:endParaRPr sz="1200"/>
          </a:p>
          <a:p>
            <a:pPr lvl="0">
              <a:spcBef>
                <a:spcPts val="0"/>
              </a:spcBef>
              <a:buNone/>
            </a:pPr>
            <a:r>
              <a:rPr lang="en" sz="1200"/>
              <a:t>We came up with a set of differentiators for what sets MIT apart from its peers—and how to talk about MIT engineering in a way that feels distinct from competitors. By speaking in a consistent voice, we can ensure that our audiences are getting the </a:t>
            </a:r>
            <a:r>
              <a:rPr lang="en" sz="1200" b="1"/>
              <a:t>right messages</a:t>
            </a:r>
            <a:r>
              <a:rPr lang="en" sz="1200"/>
              <a:t>, no matter who is crafting the story.</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Shape 284"/>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5" name="Shape 2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LAURA</a:t>
            </a:r>
          </a:p>
          <a:p>
            <a:pPr lv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LAURA</a:t>
            </a:r>
          </a:p>
          <a:p>
            <a:pPr lvl="0" rt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LAURA</a:t>
            </a:r>
          </a:p>
          <a:p>
            <a:pPr lvl="0">
              <a:spcBef>
                <a:spcPts val="0"/>
              </a:spcBef>
              <a:buNone/>
            </a:pPr>
            <a:endParaRPr/>
          </a:p>
          <a:p>
            <a:pPr lvl="0">
              <a:spcBef>
                <a:spcPts val="0"/>
              </a:spcBef>
              <a:buNone/>
            </a:pPr>
            <a:r>
              <a:rPr lang="en"/>
              <a:t>Drone story is in the hero position; the second tout is customized to the DLC the recipient is affiliated with (if not available, it reverts to a general-interest SoE story)</a:t>
            </a:r>
          </a:p>
          <a:p>
            <a:pPr lvl="0" rtl="0">
              <a:spcBef>
                <a:spcPts val="0"/>
              </a:spcBef>
              <a:buNone/>
            </a:pPr>
            <a:r>
              <a:rPr lang="en"/>
              <a:t>(Third tout is also a general-interest SoE story.)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LAURA</a:t>
            </a:r>
          </a:p>
          <a:p>
            <a:pPr lvl="0">
              <a:spcBef>
                <a:spcPts val="0"/>
              </a:spcBef>
              <a:buNone/>
            </a:pPr>
            <a:endParaRPr/>
          </a:p>
          <a:p>
            <a:pPr lvl="0" rtl="0">
              <a:spcBef>
                <a:spcPts val="0"/>
              </a:spcBef>
              <a:buNone/>
            </a:pPr>
            <a:r>
              <a:rPr lang="en"/>
              <a:t>A personal note from the Dean to DLC’s list. A low-effort way to endorse/bump up the message, and add a “local angle” (in this case an interview with the Aero-Astro members of the winning team).</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LAURA</a:t>
            </a:r>
          </a:p>
          <a:p>
            <a:pPr lvl="0">
              <a:spcBef>
                <a:spcPts val="0"/>
              </a:spcBef>
              <a:buNone/>
            </a:pPr>
            <a:endParaRPr/>
          </a:p>
          <a:p>
            <a:pPr lvl="0" rtl="0">
              <a:spcBef>
                <a:spcPts val="0"/>
              </a:spcBef>
              <a:buNone/>
            </a:pPr>
            <a:r>
              <a:rPr lang="en"/>
              <a:t>DLC posts an invite to a Facebook Live Q&amp;A on its Facebook page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txBox="1">
            <a:spLocks noGrp="1"/>
          </p:cNvSpPr>
          <p:nvPr>
            <p:ph type="body" idx="1"/>
          </p:nvPr>
        </p:nvSpPr>
        <p:spPr>
          <a:xfrm>
            <a:off x="914400" y="4343400"/>
            <a:ext cx="5029200" cy="4114800"/>
          </a:xfrm>
          <a:prstGeom prst="rect">
            <a:avLst/>
          </a:prstGeom>
          <a:noFill/>
          <a:ln>
            <a:noFill/>
          </a:ln>
        </p:spPr>
        <p:txBody>
          <a:bodyPr lIns="91425" tIns="91425" rIns="91425" bIns="91425" anchor="ctr" anchorCtr="0">
            <a:noAutofit/>
          </a:bodyPr>
          <a:lstStyle/>
          <a:p>
            <a:pPr lvl="0" rtl="0">
              <a:spcBef>
                <a:spcPts val="0"/>
              </a:spcBef>
              <a:buNone/>
            </a:pPr>
            <a:r>
              <a:rPr lang="en"/>
              <a:t>Who we are / what we do.</a:t>
            </a:r>
          </a:p>
        </p:txBody>
      </p:sp>
      <p:sp>
        <p:nvSpPr>
          <p:cNvPr id="344" name="Shape 344"/>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98450" rtl="0">
              <a:lnSpc>
                <a:spcPct val="115000"/>
              </a:lnSpc>
              <a:spcBef>
                <a:spcPts val="0"/>
              </a:spcBef>
              <a:buSzPct val="100000"/>
              <a:buAutoNum type="arabicPeriod"/>
            </a:pPr>
            <a:r>
              <a:rPr lang="en"/>
              <a:t>“MITers turn off their “no” switch”</a:t>
            </a:r>
          </a:p>
          <a:p>
            <a:pPr marL="914400" lvl="1" indent="-298450" rtl="0">
              <a:lnSpc>
                <a:spcPct val="115000"/>
              </a:lnSpc>
              <a:spcBef>
                <a:spcPts val="0"/>
              </a:spcBef>
              <a:buSzPct val="100000"/>
              <a:buAutoNum type="alphaLcPeriod"/>
            </a:pPr>
            <a:r>
              <a:rPr lang="en"/>
              <a:t>“3 miracles”</a:t>
            </a:r>
          </a:p>
          <a:p>
            <a:pPr marL="914400" lvl="1" indent="-298450" rtl="0">
              <a:lnSpc>
                <a:spcPct val="115000"/>
              </a:lnSpc>
              <a:spcBef>
                <a:spcPts val="0"/>
              </a:spcBef>
              <a:buSzPct val="100000"/>
              <a:buAutoNum type="alphaLcPeriod"/>
            </a:pPr>
            <a:r>
              <a:rPr lang="en"/>
              <a:t>Optimism</a:t>
            </a:r>
          </a:p>
          <a:p>
            <a:pPr marL="914400" lvl="1" indent="-298450" rtl="0">
              <a:lnSpc>
                <a:spcPct val="115000"/>
              </a:lnSpc>
              <a:spcBef>
                <a:spcPts val="0"/>
              </a:spcBef>
              <a:buSzPct val="100000"/>
              <a:buAutoNum type="alphaLcPeriod"/>
            </a:pPr>
            <a:r>
              <a:rPr lang="en"/>
              <a:t>Willingness to fail</a:t>
            </a:r>
          </a:p>
          <a:p>
            <a:pPr marL="914400" lvl="1" indent="-298450" rtl="0">
              <a:lnSpc>
                <a:spcPct val="115000"/>
              </a:lnSpc>
              <a:spcBef>
                <a:spcPts val="0"/>
              </a:spcBef>
              <a:buSzPct val="100000"/>
              <a:buAutoNum type="alphaLcPeriod"/>
            </a:pPr>
            <a:r>
              <a:rPr lang="en"/>
              <a:t>Embracing the unknown </a:t>
            </a:r>
          </a:p>
          <a:p>
            <a:pPr marL="457200" lvl="0" indent="0" rtl="0">
              <a:lnSpc>
                <a:spcPct val="115000"/>
              </a:lnSpc>
              <a:spcBef>
                <a:spcPts val="0"/>
              </a:spcBef>
              <a:buNone/>
            </a:pPr>
            <a:endParaRPr/>
          </a:p>
          <a:p>
            <a:pPr marL="457200" lvl="0" indent="-298450" rtl="0">
              <a:lnSpc>
                <a:spcPct val="115000"/>
              </a:lnSpc>
              <a:spcBef>
                <a:spcPts val="0"/>
              </a:spcBef>
              <a:buSzPct val="100000"/>
              <a:buAutoNum type="arabicPeriod"/>
            </a:pPr>
            <a:r>
              <a:rPr lang="en"/>
              <a:t>“MITers are like-minded, but not alike”</a:t>
            </a:r>
          </a:p>
          <a:p>
            <a:pPr marL="914400" lvl="1" indent="-298450" rtl="0">
              <a:lnSpc>
                <a:spcPct val="115000"/>
              </a:lnSpc>
              <a:spcBef>
                <a:spcPts val="0"/>
              </a:spcBef>
              <a:buSzPct val="100000"/>
              <a:buAutoNum type="alphaLcPeriod"/>
            </a:pPr>
            <a:r>
              <a:rPr lang="en"/>
              <a:t>Relief of being around likeminded people</a:t>
            </a:r>
          </a:p>
          <a:p>
            <a:pPr marL="914400" lvl="1" indent="-298450" rtl="0">
              <a:lnSpc>
                <a:spcPct val="115000"/>
              </a:lnSpc>
              <a:spcBef>
                <a:spcPts val="0"/>
              </a:spcBef>
              <a:buSzPct val="100000"/>
              <a:buAutoNum type="alphaLcPeriod"/>
            </a:pPr>
            <a:r>
              <a:rPr lang="en"/>
              <a:t>Similar in how they’re different</a:t>
            </a:r>
          </a:p>
          <a:p>
            <a:pPr marL="914400" lvl="1" indent="-298450" rtl="0">
              <a:lnSpc>
                <a:spcPct val="115000"/>
              </a:lnSpc>
              <a:spcBef>
                <a:spcPts val="0"/>
              </a:spcBef>
              <a:buSzPct val="100000"/>
              <a:buAutoNum type="alphaLcPeriod"/>
            </a:pPr>
            <a:r>
              <a:rPr lang="en"/>
              <a:t>No egos</a:t>
            </a:r>
          </a:p>
          <a:p>
            <a:pPr marL="914400" lvl="1" indent="-298450" rtl="0">
              <a:lnSpc>
                <a:spcPct val="115000"/>
              </a:lnSpc>
              <a:spcBef>
                <a:spcPts val="0"/>
              </a:spcBef>
              <a:buSzPct val="100000"/>
              <a:buAutoNum type="alphaLcPeriod"/>
            </a:pPr>
            <a:r>
              <a:rPr lang="en"/>
              <a:t>Wake up 3am…</a:t>
            </a:r>
          </a:p>
          <a:p>
            <a:pPr marL="914400" lvl="1" indent="-298450" rtl="0">
              <a:lnSpc>
                <a:spcPct val="115000"/>
              </a:lnSpc>
              <a:spcBef>
                <a:spcPts val="0"/>
              </a:spcBef>
              <a:buSzPct val="100000"/>
              <a:buAutoNum type="alphaLcPeriod"/>
            </a:pPr>
            <a:r>
              <a:rPr lang="en"/>
              <a:t>“MITers are a little bit off”</a:t>
            </a:r>
          </a:p>
          <a:p>
            <a:pPr marL="457200" lvl="0" indent="0" rtl="0">
              <a:lnSpc>
                <a:spcPct val="115000"/>
              </a:lnSpc>
              <a:spcBef>
                <a:spcPts val="0"/>
              </a:spcBef>
              <a:buNone/>
            </a:pPr>
            <a:endParaRPr/>
          </a:p>
          <a:p>
            <a:pPr marL="457200" lvl="0" indent="-298450" rtl="0">
              <a:lnSpc>
                <a:spcPct val="115000"/>
              </a:lnSpc>
              <a:spcBef>
                <a:spcPts val="0"/>
              </a:spcBef>
              <a:buSzPct val="100000"/>
              <a:buAutoNum type="arabicPeriod"/>
            </a:pPr>
            <a:r>
              <a:rPr lang="en"/>
              <a:t>“A Hadron Collider for Ideas”</a:t>
            </a:r>
          </a:p>
          <a:p>
            <a:pPr marL="914400" lvl="1" indent="-298450" rtl="0">
              <a:lnSpc>
                <a:spcPct val="115000"/>
              </a:lnSpc>
              <a:spcBef>
                <a:spcPts val="0"/>
              </a:spcBef>
              <a:buSzPct val="100000"/>
              <a:buAutoNum type="alphaLcPeriod"/>
            </a:pPr>
            <a:r>
              <a:rPr lang="en"/>
              <a:t>We’re on top of each other</a:t>
            </a:r>
          </a:p>
          <a:p>
            <a:pPr marL="914400" lvl="1" indent="-298450" rtl="0">
              <a:lnSpc>
                <a:spcPct val="115000"/>
              </a:lnSpc>
              <a:spcBef>
                <a:spcPts val="0"/>
              </a:spcBef>
              <a:buSzPct val="100000"/>
              <a:buAutoNum type="alphaLcPeriod"/>
            </a:pPr>
            <a:r>
              <a:rPr lang="en"/>
              <a:t>Student-Faculty face time</a:t>
            </a:r>
          </a:p>
          <a:p>
            <a:pPr marL="914400" lvl="1" indent="-298450" rtl="0">
              <a:lnSpc>
                <a:spcPct val="115000"/>
              </a:lnSpc>
              <a:spcBef>
                <a:spcPts val="0"/>
              </a:spcBef>
              <a:buSzPct val="100000"/>
              <a:buAutoNum type="alphaLcPeriod"/>
            </a:pPr>
            <a:r>
              <a:rPr lang="en"/>
              <a:t>Collaboration between SoE and SoS</a:t>
            </a:r>
          </a:p>
          <a:p>
            <a:pPr marL="457200" lvl="0" indent="0" rtl="0">
              <a:lnSpc>
                <a:spcPct val="115000"/>
              </a:lnSpc>
              <a:spcBef>
                <a:spcPts val="0"/>
              </a:spcBef>
              <a:buNone/>
            </a:pPr>
            <a:endParaRPr/>
          </a:p>
          <a:p>
            <a:pPr marL="457200" lvl="0" indent="-298450" rtl="0">
              <a:lnSpc>
                <a:spcPct val="115000"/>
              </a:lnSpc>
              <a:spcBef>
                <a:spcPts val="0"/>
              </a:spcBef>
              <a:buSzPct val="100000"/>
              <a:buAutoNum type="arabicPeriod"/>
            </a:pPr>
            <a:r>
              <a:rPr lang="en"/>
              <a:t>“If faculty disappeared, the students would continue working”</a:t>
            </a:r>
          </a:p>
          <a:p>
            <a:pPr marL="914400" lvl="1" indent="-298450" rtl="0">
              <a:lnSpc>
                <a:spcPct val="115000"/>
              </a:lnSpc>
              <a:spcBef>
                <a:spcPts val="0"/>
              </a:spcBef>
              <a:buSzPct val="100000"/>
              <a:buAutoNum type="alphaLcPeriod"/>
            </a:pPr>
            <a:r>
              <a:rPr lang="en"/>
              <a:t>Learning for learning’s sake </a:t>
            </a:r>
          </a:p>
          <a:p>
            <a:pPr marL="914400" lvl="1" indent="-298450" rtl="0">
              <a:lnSpc>
                <a:spcPct val="115000"/>
              </a:lnSpc>
              <a:spcBef>
                <a:spcPts val="0"/>
              </a:spcBef>
              <a:buSzPct val="100000"/>
              <a:buAutoNum type="alphaLcPeriod"/>
            </a:pPr>
            <a:r>
              <a:rPr lang="en"/>
              <a:t>Grit/tenacity/Chutzpah </a:t>
            </a:r>
          </a:p>
          <a:p>
            <a:pPr marL="914400" lvl="1" indent="-298450" rtl="0">
              <a:lnSpc>
                <a:spcPct val="115000"/>
              </a:lnSpc>
              <a:spcBef>
                <a:spcPts val="0"/>
              </a:spcBef>
              <a:buSzPct val="100000"/>
              <a:buAutoNum type="alphaLcPeriod"/>
            </a:pPr>
            <a:r>
              <a:rPr lang="en"/>
              <a:t>Substance over style</a:t>
            </a:r>
          </a:p>
          <a:p>
            <a:pPr marL="914400" lvl="1" indent="-298450" rtl="0">
              <a:lnSpc>
                <a:spcPct val="115000"/>
              </a:lnSpc>
              <a:spcBef>
                <a:spcPts val="0"/>
              </a:spcBef>
              <a:buSzPct val="100000"/>
              <a:buAutoNum type="alphaLcPeriod"/>
            </a:pPr>
            <a:r>
              <a:rPr lang="en"/>
              <a:t>Honest day’s work/ “Fish tastes better…”</a:t>
            </a:r>
          </a:p>
          <a:p>
            <a:pPr marL="914400" lvl="1" indent="-298450" rtl="0">
              <a:lnSpc>
                <a:spcPct val="115000"/>
              </a:lnSpc>
              <a:spcBef>
                <a:spcPts val="0"/>
              </a:spcBef>
              <a:buSzPct val="100000"/>
              <a:buAutoNum type="alphaLcPeriod"/>
            </a:pPr>
            <a:r>
              <a:rPr lang="en"/>
              <a:t>Obsessiveness</a:t>
            </a:r>
          </a:p>
          <a:p>
            <a:pPr marL="914400" lvl="1" indent="-298450" rtl="0">
              <a:lnSpc>
                <a:spcPct val="115000"/>
              </a:lnSpc>
              <a:spcBef>
                <a:spcPts val="0"/>
              </a:spcBef>
              <a:buSzPct val="100000"/>
              <a:buAutoNum type="alphaLcPeriod"/>
            </a:pPr>
            <a:r>
              <a:rPr lang="en"/>
              <a:t>MITers go to the nth degree </a:t>
            </a:r>
          </a:p>
          <a:p>
            <a:pPr marL="457200" lvl="0" indent="0" rtl="0">
              <a:lnSpc>
                <a:spcPct val="115000"/>
              </a:lnSpc>
              <a:spcBef>
                <a:spcPts val="0"/>
              </a:spcBef>
              <a:buNone/>
            </a:pPr>
            <a:endParaRPr/>
          </a:p>
          <a:p>
            <a:pPr marL="457200" lvl="0" indent="-298450" rtl="0">
              <a:lnSpc>
                <a:spcPct val="115000"/>
              </a:lnSpc>
              <a:spcBef>
                <a:spcPts val="0"/>
              </a:spcBef>
              <a:buSzPct val="100000"/>
              <a:buAutoNum type="arabicPeriod"/>
            </a:pPr>
            <a:r>
              <a:rPr lang="en"/>
              <a:t>“MITers don’t explore new fields, we create them”</a:t>
            </a:r>
          </a:p>
          <a:p>
            <a:pPr marL="914400" lvl="1" indent="-298450" rtl="0">
              <a:lnSpc>
                <a:spcPct val="115000"/>
              </a:lnSpc>
              <a:spcBef>
                <a:spcPts val="0"/>
              </a:spcBef>
              <a:buSzPct val="100000"/>
              <a:buAutoNum type="alphaLcPeriod"/>
            </a:pPr>
            <a:r>
              <a:rPr lang="en"/>
              <a:t>Digging deep, not dropping out</a:t>
            </a:r>
          </a:p>
          <a:p>
            <a:pPr marL="914400" lvl="1" indent="-298450" rtl="0">
              <a:lnSpc>
                <a:spcPct val="115000"/>
              </a:lnSpc>
              <a:spcBef>
                <a:spcPts val="0"/>
              </a:spcBef>
              <a:buSzPct val="100000"/>
              <a:buAutoNum type="alphaLcPeriod"/>
            </a:pPr>
            <a:r>
              <a:rPr lang="en"/>
              <a:t>Leaps, not baby steps</a:t>
            </a:r>
          </a:p>
          <a:p>
            <a:pPr marL="914400" lvl="1" indent="-298450" rtl="0">
              <a:lnSpc>
                <a:spcPct val="115000"/>
              </a:lnSpc>
              <a:spcBef>
                <a:spcPts val="0"/>
              </a:spcBef>
              <a:buSzPct val="100000"/>
              <a:buAutoNum type="alphaLcPeriod"/>
            </a:pPr>
            <a:r>
              <a:rPr lang="en"/>
              <a:t>Transformative, not trendy</a:t>
            </a:r>
          </a:p>
          <a:p>
            <a:pPr marL="914400" lvl="1" indent="-298450" rtl="0">
              <a:lnSpc>
                <a:spcPct val="115000"/>
              </a:lnSpc>
              <a:spcBef>
                <a:spcPts val="0"/>
              </a:spcBef>
              <a:buSzPct val="100000"/>
              <a:buAutoNum type="alphaLcPeriod"/>
            </a:pPr>
            <a:r>
              <a:rPr lang="en"/>
              <a:t>Start ups that don’t stop/keeping going</a:t>
            </a:r>
          </a:p>
          <a:p>
            <a:pPr marL="914400" lvl="1" indent="-298450" rtl="0">
              <a:lnSpc>
                <a:spcPct val="115000"/>
              </a:lnSpc>
              <a:spcBef>
                <a:spcPts val="0"/>
              </a:spcBef>
              <a:buSzPct val="100000"/>
              <a:buAutoNum type="alphaLcPeriod"/>
            </a:pPr>
            <a:r>
              <a:rPr lang="en"/>
              <a:t>The people who brought you everything you take for granted</a:t>
            </a:r>
          </a:p>
          <a:p>
            <a:pPr marL="914400" lvl="1" indent="-298450" rtl="0">
              <a:lnSpc>
                <a:spcPct val="115000"/>
              </a:lnSpc>
              <a:spcBef>
                <a:spcPts val="0"/>
              </a:spcBef>
              <a:buSzPct val="100000"/>
              <a:buAutoNum type="alphaLcPeriod"/>
            </a:pPr>
            <a:r>
              <a:rPr lang="en"/>
              <a:t>Substance over style</a:t>
            </a:r>
          </a:p>
          <a:p>
            <a:pPr marL="914400" lvl="1" indent="-298450" rtl="0">
              <a:lnSpc>
                <a:spcPct val="115000"/>
              </a:lnSpc>
              <a:spcBef>
                <a:spcPts val="0"/>
              </a:spcBef>
              <a:buSzPct val="100000"/>
              <a:buAutoNum type="alphaLcPeriod"/>
            </a:pPr>
            <a:r>
              <a:rPr lang="en"/>
              <a:t>Not about getting rich quicker</a:t>
            </a:r>
          </a:p>
          <a:p>
            <a:pPr marL="914400" lvl="1" indent="-298450" rtl="0">
              <a:lnSpc>
                <a:spcPct val="115000"/>
              </a:lnSpc>
              <a:spcBef>
                <a:spcPts val="0"/>
              </a:spcBef>
              <a:buSzPct val="100000"/>
              <a:buAutoNum type="alphaLcPeriod"/>
            </a:pPr>
            <a:r>
              <a:rPr lang="en"/>
              <a:t>Media Lab </a:t>
            </a:r>
          </a:p>
          <a:p>
            <a:pPr marL="457200" lvl="0" indent="0" rtl="0">
              <a:lnSpc>
                <a:spcPct val="115000"/>
              </a:lnSpc>
              <a:spcBef>
                <a:spcPts val="0"/>
              </a:spcBef>
              <a:buNone/>
            </a:pPr>
            <a:endParaRPr/>
          </a:p>
          <a:p>
            <a:pPr marL="457200" lvl="0" indent="-298450" rtl="0">
              <a:lnSpc>
                <a:spcPct val="115000"/>
              </a:lnSpc>
              <a:spcBef>
                <a:spcPts val="0"/>
              </a:spcBef>
              <a:buSzPct val="100000"/>
              <a:buAutoNum type="arabicPeriod"/>
            </a:pPr>
            <a:r>
              <a:rPr lang="en"/>
              <a:t>“Hands on learning”</a:t>
            </a:r>
          </a:p>
          <a:p>
            <a:pPr marL="914400" lvl="1" indent="-298450" rtl="0">
              <a:lnSpc>
                <a:spcPct val="115000"/>
              </a:lnSpc>
              <a:spcBef>
                <a:spcPts val="0"/>
              </a:spcBef>
              <a:buSzPct val="100000"/>
              <a:buAutoNum type="alphaLcPeriod"/>
            </a:pPr>
            <a:r>
              <a:rPr lang="en"/>
              <a:t>Learn by doing</a:t>
            </a:r>
          </a:p>
          <a:p>
            <a:pPr marL="914400" lvl="1" indent="-298450" rtl="0">
              <a:lnSpc>
                <a:spcPct val="115000"/>
              </a:lnSpc>
              <a:spcBef>
                <a:spcPts val="0"/>
              </a:spcBef>
              <a:buSzPct val="100000"/>
              <a:buAutoNum type="alphaLcPeriod"/>
            </a:pPr>
            <a:r>
              <a:rPr lang="en"/>
              <a:t>Fail fast, move on</a:t>
            </a:r>
          </a:p>
          <a:p>
            <a:pPr marL="914400" lvl="1" indent="-298450" rtl="0">
              <a:lnSpc>
                <a:spcPct val="115000"/>
              </a:lnSpc>
              <a:spcBef>
                <a:spcPts val="0"/>
              </a:spcBef>
              <a:buSzPct val="100000"/>
              <a:buAutoNum type="alphaLcPeriod"/>
            </a:pPr>
            <a:r>
              <a:rPr lang="en"/>
              <a:t>Mens et Manus</a:t>
            </a:r>
          </a:p>
          <a:p>
            <a:pPr marL="914400" lvl="1" indent="-298450" rtl="0">
              <a:lnSpc>
                <a:spcPct val="115000"/>
              </a:lnSpc>
              <a:spcBef>
                <a:spcPts val="0"/>
              </a:spcBef>
              <a:buSzPct val="100000"/>
              <a:buAutoNum type="alphaLcPeriod"/>
            </a:pPr>
            <a:r>
              <a:rPr lang="en"/>
              <a:t>Fresh doing research (UROPs)</a:t>
            </a:r>
            <a:br>
              <a:rPr lang="en"/>
            </a:br>
            <a:endParaRPr lang="e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AMELIA</a:t>
            </a:r>
          </a:p>
          <a:p>
            <a:pPr lvl="0">
              <a:spcBef>
                <a:spcPts val="0"/>
              </a:spcBef>
              <a:buNone/>
            </a:pPr>
            <a:endParaRPr/>
          </a:p>
          <a:p>
            <a:pPr lvl="0">
              <a:spcBef>
                <a:spcPts val="0"/>
              </a:spcBef>
              <a:buNone/>
            </a:pPr>
            <a:r>
              <a:rPr lang="en" sz="1200"/>
              <a:t>The work before us now—and the work we’ve been engaged in for the last few months—is identifying where to bring those distinctly MIT messages to life, and how.</a:t>
            </a:r>
          </a:p>
          <a:p>
            <a:pPr lvl="0">
              <a:spcBef>
                <a:spcPts val="0"/>
              </a:spcBef>
              <a:buNone/>
            </a:pPr>
            <a:endParaRPr sz="1200"/>
          </a:p>
          <a:p>
            <a:pPr lvl="0">
              <a:spcBef>
                <a:spcPts val="0"/>
              </a:spcBef>
              <a:buNone/>
            </a:pPr>
            <a:r>
              <a:rPr lang="en" sz="1200"/>
              <a:t>We started by sharing the findings of Phase 1 with your communicators—after we last met with you—and by surveying them about their daily activities as communicators and the channels they run.</a:t>
            </a:r>
          </a:p>
          <a:p>
            <a:pPr lvl="0">
              <a:spcBef>
                <a:spcPts val="0"/>
              </a:spcBef>
              <a:buNone/>
            </a:pPr>
            <a:endParaRPr sz="1200"/>
          </a:p>
          <a:p>
            <a:pPr lvl="0">
              <a:spcBef>
                <a:spcPts val="0"/>
              </a:spcBef>
              <a:buNone/>
            </a:pPr>
            <a:r>
              <a:rPr lang="en" sz="1200"/>
              <a:t>We also dug into the channels and metrics themselves to better understand what’s working and what’s not, where our audiences are gravitating to.</a:t>
            </a:r>
          </a:p>
          <a:p>
            <a:pPr lvl="0">
              <a:spcBef>
                <a:spcPts val="0"/>
              </a:spcBef>
              <a:buNone/>
            </a:pPr>
            <a:endParaRPr sz="1200"/>
          </a:p>
          <a:p>
            <a:pPr lvl="0" rtl="0">
              <a:spcBef>
                <a:spcPts val="0"/>
              </a:spcBef>
              <a:buNone/>
            </a:pPr>
            <a:r>
              <a:rPr lang="en" sz="1200"/>
              <a:t>We distilled these findings into a set of creative and strategic recommendations for how to get the MIT Engineering messages out there—hitting the right audiences with the right messages on the right channels. That’s the work we’ll be reviewing with you today.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200"/>
              <a:t>AMELIA</a:t>
            </a:r>
          </a:p>
          <a:p>
            <a:pPr lvl="0">
              <a:spcBef>
                <a:spcPts val="0"/>
              </a:spcBef>
              <a:buNone/>
            </a:pPr>
            <a:endParaRPr sz="1200"/>
          </a:p>
          <a:p>
            <a:pPr lvl="0">
              <a:spcBef>
                <a:spcPts val="0"/>
              </a:spcBef>
              <a:buNone/>
            </a:pPr>
            <a:r>
              <a:rPr lang="en" sz="1200"/>
              <a:t>Next up is the heavy lifting of bringing this all to life. We’ve already started to equip Ian, Chad, and Michael with tools to regularly track KPIs, and at the end of our presentation today, we’ll open it up to you to tell us how you can see operationalizing these recommendations in your own departments. </a:t>
            </a:r>
          </a:p>
          <a:p>
            <a:pPr lvl="0">
              <a:spcBef>
                <a:spcPts val="0"/>
              </a:spcBef>
              <a:buNone/>
            </a:pPr>
            <a:endParaRPr sz="1200"/>
          </a:p>
          <a:p>
            <a:pPr lvl="0" rtl="0">
              <a:spcBef>
                <a:spcPts val="0"/>
              </a:spcBef>
              <a:buNone/>
            </a:pPr>
            <a:r>
              <a:rPr lang="en" sz="1200"/>
              <a:t>So what did we learn?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CHAPTER SLIDE: NO VOICEOVER</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759269"/>
            <a:ext cx="7772400" cy="12888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1" name="Shape 11"/>
          <p:cNvSpPr txBox="1">
            <a:spLocks noGrp="1"/>
          </p:cNvSpPr>
          <p:nvPr>
            <p:ph type="subTitle" idx="1"/>
          </p:nvPr>
        </p:nvSpPr>
        <p:spPr>
          <a:xfrm>
            <a:off x="685800" y="3155615"/>
            <a:ext cx="7772400" cy="871800"/>
          </a:xfrm>
          <a:prstGeom prst="rect">
            <a:avLst/>
          </a:prstGeom>
        </p:spPr>
        <p:txBody>
          <a:bodyPr lIns="91425" tIns="91425" rIns="91425" bIns="91425" anchor="t" anchorCtr="0"/>
          <a:lstStyle>
            <a:lvl1pPr lvl="0" algn="ctr">
              <a:spcBef>
                <a:spcPts val="0"/>
              </a:spcBef>
              <a:buClr>
                <a:schemeClr val="dk2"/>
              </a:buClr>
              <a:buNone/>
              <a:defRPr>
                <a:solidFill>
                  <a:schemeClr val="dk2"/>
                </a:solidFill>
              </a:defRPr>
            </a:lvl1pPr>
            <a:lvl2pPr lvl="1" algn="ctr">
              <a:spcBef>
                <a:spcPts val="0"/>
              </a:spcBef>
              <a:buClr>
                <a:schemeClr val="dk2"/>
              </a:buClr>
              <a:buSzPct val="100000"/>
              <a:buNone/>
              <a:defRPr sz="3000">
                <a:solidFill>
                  <a:schemeClr val="dk2"/>
                </a:solidFill>
              </a:defRPr>
            </a:lvl2pPr>
            <a:lvl3pPr lvl="2" algn="ctr">
              <a:spcBef>
                <a:spcPts val="0"/>
              </a:spcBef>
              <a:buClr>
                <a:schemeClr val="dk2"/>
              </a:buClr>
              <a:buSzPct val="100000"/>
              <a:buNone/>
              <a:defRPr sz="3000">
                <a:solidFill>
                  <a:schemeClr val="dk2"/>
                </a:solidFill>
              </a:defRPr>
            </a:lvl3pPr>
            <a:lvl4pPr lvl="3" algn="ctr">
              <a:spcBef>
                <a:spcPts val="0"/>
              </a:spcBef>
              <a:buClr>
                <a:schemeClr val="dk2"/>
              </a:buClr>
              <a:buSzPct val="100000"/>
              <a:buNone/>
              <a:defRPr sz="3000">
                <a:solidFill>
                  <a:schemeClr val="dk2"/>
                </a:solidFill>
              </a:defRPr>
            </a:lvl4pPr>
            <a:lvl5pPr lvl="4" algn="ctr">
              <a:spcBef>
                <a:spcPts val="0"/>
              </a:spcBef>
              <a:buClr>
                <a:schemeClr val="dk2"/>
              </a:buClr>
              <a:buSzPct val="100000"/>
              <a:buNone/>
              <a:defRPr sz="3000">
                <a:solidFill>
                  <a:schemeClr val="dk2"/>
                </a:solidFill>
              </a:defRPr>
            </a:lvl5pPr>
            <a:lvl6pPr lvl="5" algn="ctr">
              <a:spcBef>
                <a:spcPts val="0"/>
              </a:spcBef>
              <a:buClr>
                <a:schemeClr val="dk2"/>
              </a:buClr>
              <a:buSzPct val="100000"/>
              <a:buNone/>
              <a:defRPr sz="3000">
                <a:solidFill>
                  <a:schemeClr val="dk2"/>
                </a:solidFill>
              </a:defRPr>
            </a:lvl6pPr>
            <a:lvl7pPr lvl="6" algn="ctr">
              <a:spcBef>
                <a:spcPts val="0"/>
              </a:spcBef>
              <a:buClr>
                <a:schemeClr val="dk2"/>
              </a:buClr>
              <a:buSzPct val="100000"/>
              <a:buNone/>
              <a:defRPr sz="3000">
                <a:solidFill>
                  <a:schemeClr val="dk2"/>
                </a:solidFill>
              </a:defRPr>
            </a:lvl7pPr>
            <a:lvl8pPr lvl="7" algn="ctr">
              <a:spcBef>
                <a:spcPts val="0"/>
              </a:spcBef>
              <a:buClr>
                <a:schemeClr val="dk2"/>
              </a:buClr>
              <a:buSzPct val="100000"/>
              <a:buNone/>
              <a:defRPr sz="3000">
                <a:solidFill>
                  <a:schemeClr val="dk2"/>
                </a:solidFill>
              </a:defRPr>
            </a:lvl8pPr>
            <a:lvl9pPr lvl="8" algn="ctr">
              <a:spcBef>
                <a:spcPts val="0"/>
              </a:spcBef>
              <a:buClr>
                <a:schemeClr val="dk2"/>
              </a:buClr>
              <a:buSzPct val="100000"/>
              <a:buNone/>
              <a:defRPr sz="3000">
                <a:solidFill>
                  <a:schemeClr val="dk2"/>
                </a:solidFill>
              </a:defRPr>
            </a:lvl9pPr>
          </a:lstStyle>
          <a:p>
            <a:endParaRPr/>
          </a:p>
        </p:txBody>
      </p:sp>
      <p:sp>
        <p:nvSpPr>
          <p:cNvPr id="12" name="Shape 12"/>
          <p:cNvSpPr txBox="1">
            <a:spLocks noGrp="1"/>
          </p:cNvSpPr>
          <p:nvPr>
            <p:ph type="sldNum" idx="12"/>
          </p:nvPr>
        </p:nvSpPr>
        <p:spPr>
          <a:xfrm>
            <a:off x="8556791" y="5277612"/>
            <a:ext cx="548699" cy="4370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 Column Body 4">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501650" y="82550"/>
            <a:ext cx="8140800" cy="476400"/>
          </a:xfrm>
          <a:prstGeom prst="rect">
            <a:avLst/>
          </a:prstGeom>
        </p:spPr>
        <p:txBody>
          <a:bodyPr lIns="44200" tIns="44200" rIns="44200" bIns="44200" anchor="ctr" anchorCtr="0"/>
          <a:lstStyle>
            <a:lvl1pPr lvl="0" rtl="0">
              <a:spcBef>
                <a:spcPts val="0"/>
              </a:spcBef>
              <a:buNone/>
              <a:defRPr sz="1400" b="1">
                <a:latin typeface="Helvetica Neue"/>
                <a:ea typeface="Helvetica Neue"/>
                <a:cs typeface="Helvetica Neue"/>
                <a:sym typeface="Helvetica Neu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52" name="Shape 52"/>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
        <p:nvSpPr>
          <p:cNvPr id="53" name="Shape 53"/>
          <p:cNvSpPr txBox="1">
            <a:spLocks noGrp="1"/>
          </p:cNvSpPr>
          <p:nvPr>
            <p:ph type="body" idx="1"/>
          </p:nvPr>
        </p:nvSpPr>
        <p:spPr>
          <a:xfrm>
            <a:off x="501650" y="654825"/>
            <a:ext cx="8140800" cy="4334100"/>
          </a:xfrm>
          <a:prstGeom prst="rect">
            <a:avLst/>
          </a:prstGeom>
        </p:spPr>
        <p:txBody>
          <a:bodyPr lIns="44200" tIns="44200" rIns="44200" bIns="44200" anchor="t" anchorCtr="0"/>
          <a:lstStyle>
            <a:lvl1pPr lvl="0" rtl="0">
              <a:spcBef>
                <a:spcPts val="0"/>
              </a:spcBef>
              <a:buSzPct val="100000"/>
              <a:buFont typeface="Helvetica Neue"/>
              <a:defRPr sz="1700" b="1">
                <a:latin typeface="Helvetica Neue"/>
                <a:ea typeface="Helvetica Neue"/>
                <a:cs typeface="Helvetica Neue"/>
                <a:sym typeface="Helvetica Neu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 Column Body 3">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501650" y="82550"/>
            <a:ext cx="8140800" cy="476400"/>
          </a:xfrm>
          <a:prstGeom prst="rect">
            <a:avLst/>
          </a:prstGeom>
        </p:spPr>
        <p:txBody>
          <a:bodyPr lIns="44200" tIns="44200" rIns="44200" bIns="44200" anchor="ctr" anchorCtr="0"/>
          <a:lstStyle>
            <a:lvl1pPr lvl="0" rtl="0">
              <a:spcBef>
                <a:spcPts val="0"/>
              </a:spcBef>
              <a:buNone/>
              <a:defRPr sz="1400" b="1">
                <a:latin typeface="Helvetica Neue"/>
                <a:ea typeface="Helvetica Neue"/>
                <a:cs typeface="Helvetica Neue"/>
                <a:sym typeface="Helvetica Neu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56" name="Shape 56"/>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
        <p:nvSpPr>
          <p:cNvPr id="57" name="Shape 57"/>
          <p:cNvSpPr txBox="1">
            <a:spLocks noGrp="1"/>
          </p:cNvSpPr>
          <p:nvPr>
            <p:ph type="body" idx="1"/>
          </p:nvPr>
        </p:nvSpPr>
        <p:spPr>
          <a:xfrm>
            <a:off x="501650" y="654825"/>
            <a:ext cx="8140800" cy="4334100"/>
          </a:xfrm>
          <a:prstGeom prst="rect">
            <a:avLst/>
          </a:prstGeom>
        </p:spPr>
        <p:txBody>
          <a:bodyPr lIns="44200" tIns="44200" rIns="44200" bIns="44200" anchor="t" anchorCtr="0"/>
          <a:lstStyle>
            <a:lvl1pPr lvl="0" rtl="0">
              <a:spcBef>
                <a:spcPts val="0"/>
              </a:spcBef>
              <a:buSzPct val="100000"/>
              <a:buFont typeface="Helvetica Neue"/>
              <a:defRPr sz="2300" b="1">
                <a:latin typeface="Helvetica Neue"/>
                <a:ea typeface="Helvetica Neue"/>
                <a:cs typeface="Helvetica Neue"/>
                <a:sym typeface="Helvetica Neu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 Column Body 2">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501650" y="82550"/>
            <a:ext cx="8140800" cy="476400"/>
          </a:xfrm>
          <a:prstGeom prst="rect">
            <a:avLst/>
          </a:prstGeom>
        </p:spPr>
        <p:txBody>
          <a:bodyPr lIns="44200" tIns="44200" rIns="44200" bIns="44200" anchor="ctr" anchorCtr="0"/>
          <a:lstStyle>
            <a:lvl1pPr lvl="0" rtl="0">
              <a:spcBef>
                <a:spcPts val="0"/>
              </a:spcBef>
              <a:buNone/>
              <a:defRPr sz="1400" b="1">
                <a:latin typeface="Helvetica Neue"/>
                <a:ea typeface="Helvetica Neue"/>
                <a:cs typeface="Helvetica Neue"/>
                <a:sym typeface="Helvetica Neu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60" name="Shape 60"/>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
        <p:nvSpPr>
          <p:cNvPr id="61" name="Shape 61"/>
          <p:cNvSpPr txBox="1">
            <a:spLocks noGrp="1"/>
          </p:cNvSpPr>
          <p:nvPr>
            <p:ph type="body" idx="1"/>
          </p:nvPr>
        </p:nvSpPr>
        <p:spPr>
          <a:xfrm>
            <a:off x="501650" y="654825"/>
            <a:ext cx="8140800" cy="4334100"/>
          </a:xfrm>
          <a:prstGeom prst="rect">
            <a:avLst/>
          </a:prstGeom>
        </p:spPr>
        <p:txBody>
          <a:bodyPr lIns="44200" tIns="44200" rIns="44200" bIns="44200" anchor="t" anchorCtr="0"/>
          <a:lstStyle>
            <a:lvl1pPr lvl="0" rtl="0">
              <a:spcBef>
                <a:spcPts val="0"/>
              </a:spcBef>
              <a:buSzPct val="100000"/>
              <a:buFont typeface="Helvetica Neue"/>
              <a:defRPr sz="3100" b="1">
                <a:latin typeface="Helvetica Neue"/>
                <a:ea typeface="Helvetica Neue"/>
                <a:cs typeface="Helvetica Neue"/>
                <a:sym typeface="Helvetica Neu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 Column Body 1">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501650" y="82550"/>
            <a:ext cx="8140800" cy="476400"/>
          </a:xfrm>
          <a:prstGeom prst="rect">
            <a:avLst/>
          </a:prstGeom>
        </p:spPr>
        <p:txBody>
          <a:bodyPr lIns="44200" tIns="44200" rIns="44200" bIns="44200" anchor="ctr" anchorCtr="0"/>
          <a:lstStyle>
            <a:lvl1pPr lvl="0" rtl="0">
              <a:spcBef>
                <a:spcPts val="0"/>
              </a:spcBef>
              <a:buNone/>
              <a:defRPr sz="1400" b="1">
                <a:latin typeface="Helvetica Neue"/>
                <a:ea typeface="Helvetica Neue"/>
                <a:cs typeface="Helvetica Neue"/>
                <a:sym typeface="Helvetica Neu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64" name="Shape 64"/>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
        <p:nvSpPr>
          <p:cNvPr id="65" name="Shape 65"/>
          <p:cNvSpPr txBox="1">
            <a:spLocks noGrp="1"/>
          </p:cNvSpPr>
          <p:nvPr>
            <p:ph type="body" idx="1"/>
          </p:nvPr>
        </p:nvSpPr>
        <p:spPr>
          <a:xfrm>
            <a:off x="501650" y="654825"/>
            <a:ext cx="8140800" cy="4322400"/>
          </a:xfrm>
          <a:prstGeom prst="rect">
            <a:avLst/>
          </a:prstGeom>
        </p:spPr>
        <p:txBody>
          <a:bodyPr lIns="44200" tIns="44200" rIns="44200" bIns="44200" anchor="t" anchorCtr="0"/>
          <a:lstStyle>
            <a:lvl1pPr lvl="0" rtl="0">
              <a:spcBef>
                <a:spcPts val="0"/>
              </a:spcBef>
              <a:buSzPct val="100000"/>
              <a:buFont typeface="Helvetica Neue"/>
              <a:defRPr sz="4000" b="1">
                <a:latin typeface="Helvetica Neue"/>
                <a:ea typeface="Helvetica Neue"/>
                <a:cs typeface="Helvetica Neue"/>
                <a:sym typeface="Helvetica Neue"/>
              </a:defRPr>
            </a:lvl1pPr>
            <a:lvl2pPr lvl="1" rtl="0">
              <a:spcBef>
                <a:spcPts val="0"/>
              </a:spcBef>
              <a:buFont typeface="Helvetica Neue"/>
              <a:defRPr>
                <a:latin typeface="Helvetica Neue"/>
                <a:ea typeface="Helvetica Neue"/>
                <a:cs typeface="Helvetica Neue"/>
                <a:sym typeface="Helvetica Neue"/>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28864"/>
            <a:ext cx="8229600" cy="9524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5" name="Shape 15"/>
          <p:cNvSpPr txBox="1">
            <a:spLocks noGrp="1"/>
          </p:cNvSpPr>
          <p:nvPr>
            <p:ph type="body" idx="1"/>
          </p:nvPr>
        </p:nvSpPr>
        <p:spPr>
          <a:xfrm>
            <a:off x="457200" y="1333500"/>
            <a:ext cx="8229600" cy="4139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6" name="Shape 16"/>
          <p:cNvSpPr txBox="1">
            <a:spLocks noGrp="1"/>
          </p:cNvSpPr>
          <p:nvPr>
            <p:ph type="sldNum" idx="12"/>
          </p:nvPr>
        </p:nvSpPr>
        <p:spPr>
          <a:xfrm>
            <a:off x="8556791" y="5277612"/>
            <a:ext cx="548699" cy="4370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200" y="228864"/>
            <a:ext cx="8229600" cy="9524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457200" y="1333500"/>
            <a:ext cx="3994500" cy="4139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2"/>
          </p:nvPr>
        </p:nvSpPr>
        <p:spPr>
          <a:xfrm>
            <a:off x="4692273" y="1333500"/>
            <a:ext cx="3994500" cy="4139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sldNum" idx="12"/>
          </p:nvPr>
        </p:nvSpPr>
        <p:spPr>
          <a:xfrm>
            <a:off x="8556791" y="5277612"/>
            <a:ext cx="548699" cy="4370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228864"/>
            <a:ext cx="8229600" cy="952499"/>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556791" y="5277612"/>
            <a:ext cx="548699" cy="4370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457200" y="4895899"/>
            <a:ext cx="8229600" cy="577199"/>
          </a:xfrm>
          <a:prstGeom prst="rect">
            <a:avLst/>
          </a:prstGeom>
        </p:spPr>
        <p:txBody>
          <a:bodyPr lIns="91425" tIns="91425" rIns="91425" bIns="91425" anchor="t" anchorCtr="0"/>
          <a:lstStyle>
            <a:lvl1pPr lvl="0" algn="ctr">
              <a:spcBef>
                <a:spcPts val="360"/>
              </a:spcBef>
              <a:buSzPct val="100000"/>
              <a:buNone/>
              <a:defRPr sz="1800"/>
            </a:lvl1pPr>
          </a:lstStyle>
          <a:p>
            <a:endParaRPr/>
          </a:p>
        </p:txBody>
      </p:sp>
      <p:sp>
        <p:nvSpPr>
          <p:cNvPr id="27" name="Shape 27"/>
          <p:cNvSpPr txBox="1">
            <a:spLocks noGrp="1"/>
          </p:cNvSpPr>
          <p:nvPr>
            <p:ph type="sldNum" idx="12"/>
          </p:nvPr>
        </p:nvSpPr>
        <p:spPr>
          <a:xfrm>
            <a:off x="8556791" y="5277612"/>
            <a:ext cx="548699" cy="4370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8"/>
        <p:cNvGrpSpPr/>
        <p:nvPr/>
      </p:nvGrpSpPr>
      <p:grpSpPr>
        <a:xfrm>
          <a:off x="0" y="0"/>
          <a:ext cx="0" cy="0"/>
          <a:chOff x="0" y="0"/>
          <a:chExt cx="0" cy="0"/>
        </a:xfrm>
      </p:grpSpPr>
      <p:sp>
        <p:nvSpPr>
          <p:cNvPr id="29" name="Shape 29"/>
          <p:cNvSpPr txBox="1">
            <a:spLocks noGrp="1"/>
          </p:cNvSpPr>
          <p:nvPr>
            <p:ph type="sldNum" idx="12"/>
          </p:nvPr>
        </p:nvSpPr>
        <p:spPr>
          <a:xfrm>
            <a:off x="8556791" y="5277612"/>
            <a:ext cx="548699" cy="437099"/>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ivider Slides">
    <p:bg>
      <p:bgPr>
        <a:gradFill>
          <a:gsLst>
            <a:gs pos="0">
              <a:srgbClr val="424242"/>
            </a:gs>
            <a:gs pos="100000">
              <a:srgbClr val="000000"/>
            </a:gs>
          </a:gsLst>
          <a:lin ang="5400012" scaled="0"/>
        </a:gradFill>
        <a:effectLst/>
      </p:bgPr>
    </p:bg>
    <p:spTree>
      <p:nvGrpSpPr>
        <p:cNvPr id="1" name="Shape 37"/>
        <p:cNvGrpSpPr/>
        <p:nvPr/>
      </p:nvGrpSpPr>
      <p:grpSpPr>
        <a:xfrm>
          <a:off x="0" y="0"/>
          <a:ext cx="0" cy="0"/>
          <a:chOff x="0" y="0"/>
          <a:chExt cx="0" cy="0"/>
        </a:xfrm>
      </p:grpSpPr>
      <p:sp>
        <p:nvSpPr>
          <p:cNvPr id="38" name="Shape 38"/>
          <p:cNvSpPr/>
          <p:nvPr/>
        </p:nvSpPr>
        <p:spPr>
          <a:xfrm>
            <a:off x="0" y="5302250"/>
            <a:ext cx="9144000" cy="437400"/>
          </a:xfrm>
          <a:prstGeom prst="rect">
            <a:avLst/>
          </a:prstGeom>
          <a:solidFill>
            <a:srgbClr val="FFFFFF"/>
          </a:solidFill>
          <a:ln>
            <a:noFill/>
          </a:ln>
        </p:spPr>
        <p:txBody>
          <a:bodyPr lIns="30700" tIns="30700" rIns="30700" bIns="30700" anchor="ctr" anchorCtr="0">
            <a:noAutofit/>
          </a:bodyPr>
          <a:lstStyle/>
          <a:p>
            <a:pPr marL="0" marR="0" lvl="0" indent="0" algn="l" rtl="0">
              <a:lnSpc>
                <a:spcPct val="80000"/>
              </a:lnSpc>
              <a:spcBef>
                <a:spcPts val="0"/>
              </a:spcBef>
              <a:buNone/>
            </a:pPr>
            <a:endParaRPr sz="4600" b="1" i="0" u="none" strike="noStrike" cap="none">
              <a:solidFill>
                <a:srgbClr val="424242"/>
              </a:solidFill>
              <a:latin typeface="Helvetica Neue"/>
              <a:ea typeface="Helvetica Neue"/>
              <a:cs typeface="Helvetica Neue"/>
              <a:sym typeface="Helvetica Neue"/>
            </a:endParaRPr>
          </a:p>
        </p:txBody>
      </p:sp>
      <p:sp>
        <p:nvSpPr>
          <p:cNvPr id="39" name="Shape 39"/>
          <p:cNvSpPr/>
          <p:nvPr/>
        </p:nvSpPr>
        <p:spPr>
          <a:xfrm>
            <a:off x="6178550" y="5422889"/>
            <a:ext cx="2355900" cy="140700"/>
          </a:xfrm>
          <a:prstGeom prst="rect">
            <a:avLst/>
          </a:prstGeom>
          <a:noFill/>
          <a:ln>
            <a:noFill/>
          </a:ln>
        </p:spPr>
        <p:txBody>
          <a:bodyPr lIns="30700" tIns="30700" rIns="30700" bIns="30700" anchor="ctr" anchorCtr="0">
            <a:noAutofit/>
          </a:bodyPr>
          <a:lstStyle/>
          <a:p>
            <a:pPr marL="190500" marR="0" lvl="5" indent="266700" algn="l" rtl="0">
              <a:lnSpc>
                <a:spcPct val="80000"/>
              </a:lnSpc>
              <a:spcBef>
                <a:spcPts val="0"/>
              </a:spcBef>
              <a:buSzPct val="25000"/>
              <a:buNone/>
            </a:pPr>
            <a:r>
              <a:rPr lang="en" sz="600" b="1" i="0" u="none" strike="noStrike" cap="none">
                <a:solidFill>
                  <a:srgbClr val="929292"/>
                </a:solidFill>
                <a:latin typeface="Helvetica Neue"/>
                <a:ea typeface="Helvetica Neue"/>
                <a:cs typeface="Helvetica Neue"/>
                <a:sym typeface="Helvetica Neue"/>
              </a:rPr>
              <a:t>© Blue State Digital  |  Proprietary and Confidential   </a:t>
            </a:r>
          </a:p>
        </p:txBody>
      </p:sp>
      <p:pic>
        <p:nvPicPr>
          <p:cNvPr id="40" name="Shape 40"/>
          <p:cNvPicPr preferRelativeResize="0"/>
          <p:nvPr/>
        </p:nvPicPr>
        <p:blipFill rotWithShape="1">
          <a:blip r:embed="rId2">
            <a:alphaModFix/>
          </a:blip>
          <a:srcRect l="49" r="49"/>
          <a:stretch/>
        </p:blipFill>
        <p:spPr>
          <a:xfrm>
            <a:off x="533400" y="5438275"/>
            <a:ext cx="850800" cy="140700"/>
          </a:xfrm>
          <a:prstGeom prst="rect">
            <a:avLst/>
          </a:prstGeom>
          <a:noFill/>
          <a:ln>
            <a:noFill/>
          </a:ln>
        </p:spPr>
      </p:pic>
      <p:sp>
        <p:nvSpPr>
          <p:cNvPr id="41" name="Shape 41"/>
          <p:cNvSpPr txBox="1">
            <a:spLocks noGrp="1"/>
          </p:cNvSpPr>
          <p:nvPr>
            <p:ph type="sldNum" idx="12"/>
          </p:nvPr>
        </p:nvSpPr>
        <p:spPr>
          <a:xfrm>
            <a:off x="8446725" y="5274555"/>
            <a:ext cx="411000" cy="437400"/>
          </a:xfrm>
          <a:prstGeom prst="rect">
            <a:avLst/>
          </a:prstGeom>
        </p:spPr>
        <p:txBody>
          <a:bodyPr lIns="91425" tIns="91425" rIns="91425" bIns="91425" anchor="ctr" anchorCtr="0">
            <a:noAutofit/>
          </a:bodyPr>
          <a:lstStyle/>
          <a:p>
            <a:pPr lvl="0" algn="r" rtl="0">
              <a:spcBef>
                <a:spcPts val="0"/>
              </a:spcBef>
              <a:buNone/>
            </a:pPr>
            <a:fld id="{00000000-1234-1234-1234-123412341234}" type="slidenum">
              <a:rPr lang="en" sz="600" b="1">
                <a:solidFill>
                  <a:srgbClr val="0098D1"/>
                </a:solidFill>
              </a:rPr>
              <a:t>‹#›</a:t>
            </a:fld>
            <a:endParaRPr lang="en" sz="600" b="1">
              <a:solidFill>
                <a:srgbClr val="0098D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 Column Body 6">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501650" y="82550"/>
            <a:ext cx="8140800" cy="476400"/>
          </a:xfrm>
          <a:prstGeom prst="rect">
            <a:avLst/>
          </a:prstGeom>
        </p:spPr>
        <p:txBody>
          <a:bodyPr lIns="44200" tIns="44200" rIns="44200" bIns="44200" anchor="ctr" anchorCtr="0"/>
          <a:lstStyle>
            <a:lvl1pPr lvl="0" rtl="0">
              <a:spcBef>
                <a:spcPts val="0"/>
              </a:spcBef>
              <a:buNone/>
              <a:defRPr sz="1400" b="1">
                <a:latin typeface="Helvetica Neue"/>
                <a:ea typeface="Helvetica Neue"/>
                <a:cs typeface="Helvetica Neue"/>
                <a:sym typeface="Helvetica Neu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44" name="Shape 44"/>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
        <p:nvSpPr>
          <p:cNvPr id="45" name="Shape 45"/>
          <p:cNvSpPr txBox="1">
            <a:spLocks noGrp="1"/>
          </p:cNvSpPr>
          <p:nvPr>
            <p:ph type="body" idx="1"/>
          </p:nvPr>
        </p:nvSpPr>
        <p:spPr>
          <a:xfrm>
            <a:off x="501650" y="654825"/>
            <a:ext cx="8140800" cy="4310700"/>
          </a:xfrm>
          <a:prstGeom prst="rect">
            <a:avLst/>
          </a:prstGeom>
        </p:spPr>
        <p:txBody>
          <a:bodyPr lIns="44200" tIns="44200" rIns="44200" bIns="44200" anchor="t" anchorCtr="0"/>
          <a:lstStyle>
            <a:lvl1pPr lvl="0" rtl="0">
              <a:spcBef>
                <a:spcPts val="0"/>
              </a:spcBef>
              <a:buSzPct val="100000"/>
              <a:buFont typeface="Helvetica Neue"/>
              <a:defRPr sz="1200" b="1">
                <a:latin typeface="Helvetica Neue"/>
                <a:ea typeface="Helvetica Neue"/>
                <a:cs typeface="Helvetica Neue"/>
                <a:sym typeface="Helvetica Neu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 Column Body 5">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501650" y="82550"/>
            <a:ext cx="8140800" cy="476400"/>
          </a:xfrm>
          <a:prstGeom prst="rect">
            <a:avLst/>
          </a:prstGeom>
        </p:spPr>
        <p:txBody>
          <a:bodyPr lIns="44200" tIns="44200" rIns="44200" bIns="44200" anchor="ctr" anchorCtr="0"/>
          <a:lstStyle>
            <a:lvl1pPr lvl="0" rtl="0">
              <a:spcBef>
                <a:spcPts val="0"/>
              </a:spcBef>
              <a:buNone/>
              <a:defRPr sz="1400" b="1">
                <a:latin typeface="Helvetica Neue"/>
                <a:ea typeface="Helvetica Neue"/>
                <a:cs typeface="Helvetica Neue"/>
                <a:sym typeface="Helvetica Neu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48" name="Shape 48"/>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
        <p:nvSpPr>
          <p:cNvPr id="49" name="Shape 49"/>
          <p:cNvSpPr txBox="1">
            <a:spLocks noGrp="1"/>
          </p:cNvSpPr>
          <p:nvPr>
            <p:ph type="body" idx="1"/>
          </p:nvPr>
        </p:nvSpPr>
        <p:spPr>
          <a:xfrm>
            <a:off x="501650" y="654825"/>
            <a:ext cx="8140800" cy="4357500"/>
          </a:xfrm>
          <a:prstGeom prst="rect">
            <a:avLst/>
          </a:prstGeom>
        </p:spPr>
        <p:txBody>
          <a:bodyPr lIns="44200" tIns="44200" rIns="44200" bIns="44200" anchor="t" anchorCtr="0"/>
          <a:lstStyle>
            <a:lvl1pPr lvl="0" rtl="0">
              <a:spcBef>
                <a:spcPts val="0"/>
              </a:spcBef>
              <a:buSzPct val="100000"/>
              <a:buFont typeface="Helvetica Neue"/>
              <a:defRPr sz="1500" b="1">
                <a:latin typeface="Helvetica Neue"/>
                <a:ea typeface="Helvetica Neue"/>
                <a:cs typeface="Helvetica Neue"/>
                <a:sym typeface="Helvetica Neu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theme" Target="../theme/theme2.xml"/><Relationship Id="rId9" Type="http://schemas.openxmlformats.org/officeDocument/2006/relationships/image" Target="../media/image1.png"/><Relationship Id="rId1" Type="http://schemas.openxmlformats.org/officeDocument/2006/relationships/slideLayout" Target="../slideLayouts/slideLayout7.xml"/><Relationship Id="rId2"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28864"/>
            <a:ext cx="8229600" cy="952499"/>
          </a:xfrm>
          <a:prstGeom prst="rect">
            <a:avLst/>
          </a:prstGeom>
          <a:noFill/>
          <a:ln>
            <a:noFill/>
          </a:ln>
        </p:spPr>
        <p:txBody>
          <a:bodyPr lIns="91425" tIns="91425" rIns="91425" bIns="91425" anchor="b" anchorCtr="0"/>
          <a:lstStyle>
            <a:lvl1pPr lvl="0">
              <a:spcBef>
                <a:spcPts val="0"/>
              </a:spcBef>
              <a:buClr>
                <a:schemeClr val="dk1"/>
              </a:buClr>
              <a:buSzPct val="100000"/>
              <a:buNone/>
              <a:defRPr sz="3600" b="1">
                <a:solidFill>
                  <a:schemeClr val="dk1"/>
                </a:solidFill>
              </a:defRPr>
            </a:lvl1pPr>
            <a:lvl2pPr lvl="1">
              <a:spcBef>
                <a:spcPts val="0"/>
              </a:spcBef>
              <a:buClr>
                <a:schemeClr val="dk1"/>
              </a:buClr>
              <a:buSzPct val="100000"/>
              <a:buNone/>
              <a:defRPr sz="3600" b="1">
                <a:solidFill>
                  <a:schemeClr val="dk1"/>
                </a:solidFill>
              </a:defRPr>
            </a:lvl2pPr>
            <a:lvl3pPr lvl="2">
              <a:spcBef>
                <a:spcPts val="0"/>
              </a:spcBef>
              <a:buClr>
                <a:schemeClr val="dk1"/>
              </a:buClr>
              <a:buSzPct val="100000"/>
              <a:buNone/>
              <a:defRPr sz="3600" b="1">
                <a:solidFill>
                  <a:schemeClr val="dk1"/>
                </a:solidFill>
              </a:defRPr>
            </a:lvl3pPr>
            <a:lvl4pPr lvl="3">
              <a:spcBef>
                <a:spcPts val="0"/>
              </a:spcBef>
              <a:buClr>
                <a:schemeClr val="dk1"/>
              </a:buClr>
              <a:buSzPct val="100000"/>
              <a:buNone/>
              <a:defRPr sz="3600" b="1">
                <a:solidFill>
                  <a:schemeClr val="dk1"/>
                </a:solidFill>
              </a:defRPr>
            </a:lvl4pPr>
            <a:lvl5pPr lvl="4">
              <a:spcBef>
                <a:spcPts val="0"/>
              </a:spcBef>
              <a:buClr>
                <a:schemeClr val="dk1"/>
              </a:buClr>
              <a:buSzPct val="100000"/>
              <a:buNone/>
              <a:defRPr sz="3600" b="1">
                <a:solidFill>
                  <a:schemeClr val="dk1"/>
                </a:solidFill>
              </a:defRPr>
            </a:lvl5pPr>
            <a:lvl6pPr lvl="5">
              <a:spcBef>
                <a:spcPts val="0"/>
              </a:spcBef>
              <a:buClr>
                <a:schemeClr val="dk1"/>
              </a:buClr>
              <a:buSzPct val="100000"/>
              <a:buNone/>
              <a:defRPr sz="3600" b="1">
                <a:solidFill>
                  <a:schemeClr val="dk1"/>
                </a:solidFill>
              </a:defRPr>
            </a:lvl6pPr>
            <a:lvl7pPr lvl="6">
              <a:spcBef>
                <a:spcPts val="0"/>
              </a:spcBef>
              <a:buClr>
                <a:schemeClr val="dk1"/>
              </a:buClr>
              <a:buSzPct val="100000"/>
              <a:buNone/>
              <a:defRPr sz="3600" b="1">
                <a:solidFill>
                  <a:schemeClr val="dk1"/>
                </a:solidFill>
              </a:defRPr>
            </a:lvl7pPr>
            <a:lvl8pPr lvl="7">
              <a:spcBef>
                <a:spcPts val="0"/>
              </a:spcBef>
              <a:buClr>
                <a:schemeClr val="dk1"/>
              </a:buClr>
              <a:buSzPct val="100000"/>
              <a:buNone/>
              <a:defRPr sz="3600" b="1">
                <a:solidFill>
                  <a:schemeClr val="dk1"/>
                </a:solidFill>
              </a:defRPr>
            </a:lvl8pPr>
            <a:lvl9pPr lvl="8">
              <a:spcBef>
                <a:spcPts val="0"/>
              </a:spcBef>
              <a:buClr>
                <a:schemeClr val="dk1"/>
              </a:buClr>
              <a:buSzPct val="100000"/>
              <a:buNone/>
              <a:defRPr sz="3600" b="1">
                <a:solidFill>
                  <a:schemeClr val="dk1"/>
                </a:solidFill>
              </a:defRPr>
            </a:lvl9pPr>
          </a:lstStyle>
          <a:p>
            <a:endParaRPr/>
          </a:p>
        </p:txBody>
      </p:sp>
      <p:sp>
        <p:nvSpPr>
          <p:cNvPr id="7" name="Shape 7"/>
          <p:cNvSpPr txBox="1">
            <a:spLocks noGrp="1"/>
          </p:cNvSpPr>
          <p:nvPr>
            <p:ph type="body" idx="1"/>
          </p:nvPr>
        </p:nvSpPr>
        <p:spPr>
          <a:xfrm>
            <a:off x="457200" y="1333500"/>
            <a:ext cx="8229600" cy="4139699"/>
          </a:xfrm>
          <a:prstGeom prst="rect">
            <a:avLst/>
          </a:prstGeom>
          <a:noFill/>
          <a:ln>
            <a:noFill/>
          </a:ln>
        </p:spPr>
        <p:txBody>
          <a:bodyPr lIns="91425" tIns="91425" rIns="91425" bIns="91425" anchor="t" anchorCtr="0"/>
          <a:lstStyle>
            <a:lvl1pPr lvl="0">
              <a:spcBef>
                <a:spcPts val="600"/>
              </a:spcBef>
              <a:buClr>
                <a:schemeClr val="dk1"/>
              </a:buClr>
              <a:buSzPct val="100000"/>
              <a:defRPr sz="3000">
                <a:solidFill>
                  <a:schemeClr val="dk1"/>
                </a:solidFill>
              </a:defRPr>
            </a:lvl1pPr>
            <a:lvl2pPr lvl="1">
              <a:spcBef>
                <a:spcPts val="480"/>
              </a:spcBef>
              <a:buClr>
                <a:schemeClr val="dk1"/>
              </a:buClr>
              <a:buSzPct val="100000"/>
              <a:defRPr sz="2400">
                <a:solidFill>
                  <a:schemeClr val="dk1"/>
                </a:solidFill>
              </a:defRPr>
            </a:lvl2pPr>
            <a:lvl3pPr lvl="2">
              <a:spcBef>
                <a:spcPts val="480"/>
              </a:spcBef>
              <a:buClr>
                <a:schemeClr val="dk1"/>
              </a:buClr>
              <a:buSzPct val="100000"/>
              <a:defRPr sz="2400">
                <a:solidFill>
                  <a:schemeClr val="dk1"/>
                </a:solidFill>
              </a:defRPr>
            </a:lvl3pPr>
            <a:lvl4pPr lvl="3">
              <a:spcBef>
                <a:spcPts val="360"/>
              </a:spcBef>
              <a:buClr>
                <a:schemeClr val="dk1"/>
              </a:buClr>
              <a:buSzPct val="100000"/>
              <a:defRPr sz="1800">
                <a:solidFill>
                  <a:schemeClr val="dk1"/>
                </a:solidFill>
              </a:defRPr>
            </a:lvl4pPr>
            <a:lvl5pPr lvl="4">
              <a:spcBef>
                <a:spcPts val="360"/>
              </a:spcBef>
              <a:buClr>
                <a:schemeClr val="dk1"/>
              </a:buClr>
              <a:buSzPct val="100000"/>
              <a:defRPr sz="1800">
                <a:solidFill>
                  <a:schemeClr val="dk1"/>
                </a:solidFill>
              </a:defRPr>
            </a:lvl5pPr>
            <a:lvl6pPr lvl="5">
              <a:spcBef>
                <a:spcPts val="360"/>
              </a:spcBef>
              <a:buClr>
                <a:schemeClr val="dk1"/>
              </a:buClr>
              <a:buSzPct val="100000"/>
              <a:defRPr sz="1800">
                <a:solidFill>
                  <a:schemeClr val="dk1"/>
                </a:solidFill>
              </a:defRPr>
            </a:lvl6pPr>
            <a:lvl7pPr lvl="6">
              <a:spcBef>
                <a:spcPts val="360"/>
              </a:spcBef>
              <a:buClr>
                <a:schemeClr val="dk1"/>
              </a:buClr>
              <a:buSzPct val="100000"/>
              <a:defRPr sz="1800">
                <a:solidFill>
                  <a:schemeClr val="dk1"/>
                </a:solidFill>
              </a:defRPr>
            </a:lvl7pPr>
            <a:lvl8pPr lvl="7">
              <a:spcBef>
                <a:spcPts val="360"/>
              </a:spcBef>
              <a:buClr>
                <a:schemeClr val="dk1"/>
              </a:buClr>
              <a:buSzPct val="100000"/>
              <a:defRPr sz="1800">
                <a:solidFill>
                  <a:schemeClr val="dk1"/>
                </a:solidFill>
              </a:defRPr>
            </a:lvl8pPr>
            <a:lvl9pPr lvl="8">
              <a:spcBef>
                <a:spcPts val="360"/>
              </a:spcBef>
              <a:buClr>
                <a:schemeClr val="dk1"/>
              </a:buClr>
              <a:buSzPct val="100000"/>
              <a:defRPr sz="1800">
                <a:solidFill>
                  <a:schemeClr val="dk1"/>
                </a:solidFill>
              </a:defRPr>
            </a:lvl9pPr>
          </a:lstStyle>
          <a:p>
            <a:endParaRPr/>
          </a:p>
        </p:txBody>
      </p:sp>
      <p:sp>
        <p:nvSpPr>
          <p:cNvPr id="8" name="Shape 8"/>
          <p:cNvSpPr txBox="1">
            <a:spLocks noGrp="1"/>
          </p:cNvSpPr>
          <p:nvPr>
            <p:ph type="sldNum" idx="12"/>
          </p:nvPr>
        </p:nvSpPr>
        <p:spPr>
          <a:xfrm>
            <a:off x="8466375" y="5277612"/>
            <a:ext cx="639116" cy="437099"/>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300">
                <a:solidFill>
                  <a:schemeClr val="dk1"/>
                </a:solidFill>
              </a:rPr>
              <a:t>‹#›</a:t>
            </a:fld>
            <a:endParaRPr lang="en" sz="1300" dirty="0">
              <a:solidFill>
                <a:schemeClr val="dk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EBF1FA"/>
            </a:gs>
          </a:gsLst>
          <a:lin ang="5400012" scaled="0"/>
        </a:gradFill>
        <a:effectLst/>
      </p:bgPr>
    </p:bg>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527050" y="576113"/>
            <a:ext cx="8122200" cy="4396500"/>
          </a:xfrm>
          <a:prstGeom prst="rect">
            <a:avLst/>
          </a:prstGeom>
          <a:noFill/>
          <a:ln>
            <a:noFill/>
          </a:ln>
        </p:spPr>
        <p:txBody>
          <a:bodyPr lIns="44200" tIns="44200" rIns="44200" bIns="44200" anchor="t" anchorCtr="0"/>
          <a:lstStyle>
            <a:lvl1pPr marL="0" marR="0" lvl="0" indent="0" algn="l" rtl="0">
              <a:lnSpc>
                <a:spcPct val="80000"/>
              </a:lnSpc>
              <a:spcBef>
                <a:spcPts val="500"/>
              </a:spcBef>
              <a:buSzPct val="100000"/>
              <a:defRPr sz="700"/>
            </a:lvl1pPr>
            <a:lvl2pPr marL="0" marR="0" lvl="1" indent="0" algn="l" rtl="0">
              <a:lnSpc>
                <a:spcPct val="90000"/>
              </a:lnSpc>
              <a:spcBef>
                <a:spcPts val="1900"/>
              </a:spcBef>
              <a:buSzPct val="100000"/>
              <a:defRPr sz="700"/>
            </a:lvl2pPr>
            <a:lvl3pPr marL="0" marR="0" lvl="2" indent="0" algn="l" rtl="0">
              <a:lnSpc>
                <a:spcPct val="90000"/>
              </a:lnSpc>
              <a:spcBef>
                <a:spcPts val="1900"/>
              </a:spcBef>
              <a:buSzPct val="100000"/>
              <a:defRPr sz="700"/>
            </a:lvl3pPr>
            <a:lvl4pPr marL="0" marR="0" lvl="3" indent="0" algn="l" rtl="0">
              <a:lnSpc>
                <a:spcPct val="90000"/>
              </a:lnSpc>
              <a:spcBef>
                <a:spcPts val="1900"/>
              </a:spcBef>
              <a:buClr>
                <a:srgbClr val="424242"/>
              </a:buClr>
              <a:buSzPct val="100000"/>
              <a:buFont typeface="Helvetica Neue"/>
              <a:buNone/>
              <a:defRPr sz="700"/>
            </a:lvl4pPr>
            <a:lvl5pPr marL="0" marR="0" lvl="4" indent="0" algn="l" rtl="0">
              <a:lnSpc>
                <a:spcPct val="90000"/>
              </a:lnSpc>
              <a:spcBef>
                <a:spcPts val="1900"/>
              </a:spcBef>
              <a:buSzPct val="100000"/>
              <a:defRPr sz="700"/>
            </a:lvl5pPr>
            <a:lvl6pPr marL="0" marR="0" lvl="5" indent="0" algn="l" rtl="0">
              <a:lnSpc>
                <a:spcPct val="80000"/>
              </a:lnSpc>
              <a:spcBef>
                <a:spcPts val="500"/>
              </a:spcBef>
              <a:buSzPct val="100000"/>
              <a:defRPr sz="700"/>
            </a:lvl6pPr>
            <a:lvl7pPr marL="0" marR="0" lvl="6" indent="0" algn="l" rtl="0">
              <a:lnSpc>
                <a:spcPct val="80000"/>
              </a:lnSpc>
              <a:spcBef>
                <a:spcPts val="500"/>
              </a:spcBef>
              <a:buSzPct val="100000"/>
              <a:defRPr sz="700"/>
            </a:lvl7pPr>
            <a:lvl8pPr marL="0" marR="0" lvl="7" indent="0" algn="l" rtl="0">
              <a:lnSpc>
                <a:spcPct val="80000"/>
              </a:lnSpc>
              <a:spcBef>
                <a:spcPts val="500"/>
              </a:spcBef>
              <a:buSzPct val="100000"/>
              <a:defRPr sz="700"/>
            </a:lvl8pPr>
            <a:lvl9pPr marL="0" marR="0" lvl="8" indent="0" algn="l" rtl="0">
              <a:lnSpc>
                <a:spcPct val="80000"/>
              </a:lnSpc>
              <a:spcBef>
                <a:spcPts val="500"/>
              </a:spcBef>
              <a:buSzPct val="100000"/>
              <a:defRPr sz="700"/>
            </a:lvl9pPr>
          </a:lstStyle>
          <a:p>
            <a:endParaRPr/>
          </a:p>
        </p:txBody>
      </p:sp>
      <p:sp>
        <p:nvSpPr>
          <p:cNvPr id="32" name="Shape 32"/>
          <p:cNvSpPr txBox="1">
            <a:spLocks noGrp="1"/>
          </p:cNvSpPr>
          <p:nvPr>
            <p:ph type="title"/>
          </p:nvPr>
        </p:nvSpPr>
        <p:spPr>
          <a:xfrm>
            <a:off x="501650" y="82550"/>
            <a:ext cx="8140800" cy="476400"/>
          </a:xfrm>
          <a:prstGeom prst="rect">
            <a:avLst/>
          </a:prstGeom>
          <a:noFill/>
          <a:ln>
            <a:noFill/>
          </a:ln>
        </p:spPr>
        <p:txBody>
          <a:bodyPr lIns="44200" tIns="44200" rIns="44200" bIns="44200" anchor="ctr" anchorCtr="0"/>
          <a:lstStyle>
            <a:lvl1pPr marL="0" marR="0" lvl="0" indent="0" algn="l" rtl="0">
              <a:lnSpc>
                <a:spcPct val="75000"/>
              </a:lnSpc>
              <a:spcBef>
                <a:spcPts val="700"/>
              </a:spcBef>
              <a:buSzPct val="100000"/>
              <a:defRPr sz="700"/>
            </a:lvl1pPr>
            <a:lvl2pPr marL="0" marR="0" lvl="1" indent="114300" algn="l" rtl="0">
              <a:lnSpc>
                <a:spcPct val="75000"/>
              </a:lnSpc>
              <a:spcBef>
                <a:spcPts val="700"/>
              </a:spcBef>
              <a:buSzPct val="100000"/>
              <a:defRPr sz="700"/>
            </a:lvl2pPr>
            <a:lvl3pPr marL="0" marR="0" lvl="2" indent="215900" algn="l" rtl="0">
              <a:lnSpc>
                <a:spcPct val="75000"/>
              </a:lnSpc>
              <a:spcBef>
                <a:spcPts val="700"/>
              </a:spcBef>
              <a:buSzPct val="100000"/>
              <a:defRPr sz="700"/>
            </a:lvl3pPr>
            <a:lvl4pPr marL="0" marR="0" lvl="3" indent="330200" algn="l" rtl="0">
              <a:lnSpc>
                <a:spcPct val="75000"/>
              </a:lnSpc>
              <a:spcBef>
                <a:spcPts val="700"/>
              </a:spcBef>
              <a:buSzPct val="100000"/>
              <a:defRPr sz="700"/>
            </a:lvl4pPr>
            <a:lvl5pPr marL="0" marR="0" lvl="4" indent="444500" algn="l" rtl="0">
              <a:lnSpc>
                <a:spcPct val="75000"/>
              </a:lnSpc>
              <a:spcBef>
                <a:spcPts val="700"/>
              </a:spcBef>
              <a:buSzPct val="100000"/>
              <a:defRPr sz="700"/>
            </a:lvl5pPr>
            <a:lvl6pPr marL="0" marR="0" lvl="5" indent="558800" algn="l" rtl="0">
              <a:lnSpc>
                <a:spcPct val="75000"/>
              </a:lnSpc>
              <a:spcBef>
                <a:spcPts val="700"/>
              </a:spcBef>
              <a:buSzPct val="100000"/>
              <a:defRPr sz="700"/>
            </a:lvl6pPr>
            <a:lvl7pPr marL="0" marR="0" lvl="6" indent="660400" algn="l" rtl="0">
              <a:lnSpc>
                <a:spcPct val="75000"/>
              </a:lnSpc>
              <a:spcBef>
                <a:spcPts val="700"/>
              </a:spcBef>
              <a:buSzPct val="100000"/>
              <a:defRPr sz="700"/>
            </a:lvl7pPr>
            <a:lvl8pPr marL="0" marR="0" lvl="7" indent="774700" algn="l" rtl="0">
              <a:lnSpc>
                <a:spcPct val="75000"/>
              </a:lnSpc>
              <a:spcBef>
                <a:spcPts val="700"/>
              </a:spcBef>
              <a:buSzPct val="100000"/>
              <a:defRPr sz="700"/>
            </a:lvl8pPr>
            <a:lvl9pPr marL="0" marR="0" lvl="8" indent="889000" algn="l" rtl="0">
              <a:lnSpc>
                <a:spcPct val="75000"/>
              </a:lnSpc>
              <a:spcBef>
                <a:spcPts val="700"/>
              </a:spcBef>
              <a:buSzPct val="100000"/>
              <a:defRPr sz="700"/>
            </a:lvl9pPr>
          </a:lstStyle>
          <a:p>
            <a:endParaRPr/>
          </a:p>
        </p:txBody>
      </p:sp>
      <p:sp>
        <p:nvSpPr>
          <p:cNvPr id="33" name="Shape 33"/>
          <p:cNvSpPr/>
          <p:nvPr/>
        </p:nvSpPr>
        <p:spPr>
          <a:xfrm>
            <a:off x="0" y="5302250"/>
            <a:ext cx="9144000" cy="437400"/>
          </a:xfrm>
          <a:prstGeom prst="rect">
            <a:avLst/>
          </a:prstGeom>
          <a:solidFill>
            <a:srgbClr val="FFFFFF"/>
          </a:solidFill>
          <a:ln>
            <a:noFill/>
          </a:ln>
        </p:spPr>
        <p:txBody>
          <a:bodyPr lIns="30700" tIns="30700" rIns="30700" bIns="30700" anchor="ctr" anchorCtr="0">
            <a:noAutofit/>
          </a:bodyPr>
          <a:lstStyle/>
          <a:p>
            <a:pPr marL="0" marR="0" lvl="0" indent="0" algn="l" rtl="0">
              <a:lnSpc>
                <a:spcPct val="80000"/>
              </a:lnSpc>
              <a:spcBef>
                <a:spcPts val="0"/>
              </a:spcBef>
              <a:buNone/>
            </a:pPr>
            <a:endParaRPr sz="4600" b="1" i="0" u="none" strike="noStrike" cap="none">
              <a:solidFill>
                <a:srgbClr val="424242"/>
              </a:solidFill>
              <a:latin typeface="Helvetica Neue"/>
              <a:ea typeface="Helvetica Neue"/>
              <a:cs typeface="Helvetica Neue"/>
              <a:sym typeface="Helvetica Neue"/>
            </a:endParaRPr>
          </a:p>
        </p:txBody>
      </p:sp>
      <p:sp>
        <p:nvSpPr>
          <p:cNvPr id="34" name="Shape 34"/>
          <p:cNvSpPr/>
          <p:nvPr/>
        </p:nvSpPr>
        <p:spPr>
          <a:xfrm>
            <a:off x="6178550" y="5422889"/>
            <a:ext cx="2355900" cy="140700"/>
          </a:xfrm>
          <a:prstGeom prst="rect">
            <a:avLst/>
          </a:prstGeom>
          <a:noFill/>
          <a:ln>
            <a:noFill/>
          </a:ln>
        </p:spPr>
        <p:txBody>
          <a:bodyPr lIns="30700" tIns="30700" rIns="30700" bIns="30700" anchor="ctr" anchorCtr="0">
            <a:noAutofit/>
          </a:bodyPr>
          <a:lstStyle/>
          <a:p>
            <a:pPr marL="190500" marR="0" lvl="5" indent="266700" algn="l" rtl="0">
              <a:lnSpc>
                <a:spcPct val="80000"/>
              </a:lnSpc>
              <a:spcBef>
                <a:spcPts val="0"/>
              </a:spcBef>
              <a:buSzPct val="25000"/>
              <a:buNone/>
            </a:pPr>
            <a:r>
              <a:rPr lang="en" sz="600" b="1" i="0" u="none" strike="noStrike" cap="none">
                <a:solidFill>
                  <a:srgbClr val="929292"/>
                </a:solidFill>
                <a:latin typeface="Helvetica Neue"/>
                <a:ea typeface="Helvetica Neue"/>
                <a:cs typeface="Helvetica Neue"/>
                <a:sym typeface="Helvetica Neue"/>
              </a:rPr>
              <a:t>© Blue State Digital  |  Proprietary and Confidential   </a:t>
            </a:r>
          </a:p>
        </p:txBody>
      </p:sp>
      <p:pic>
        <p:nvPicPr>
          <p:cNvPr id="35" name="Shape 35"/>
          <p:cNvPicPr preferRelativeResize="0"/>
          <p:nvPr/>
        </p:nvPicPr>
        <p:blipFill rotWithShape="1">
          <a:blip r:embed="rId9">
            <a:alphaModFix/>
          </a:blip>
          <a:srcRect l="49" r="49"/>
          <a:stretch/>
        </p:blipFill>
        <p:spPr>
          <a:xfrm>
            <a:off x="533400" y="5438275"/>
            <a:ext cx="850800" cy="140700"/>
          </a:xfrm>
          <a:prstGeom prst="rect">
            <a:avLst/>
          </a:prstGeom>
          <a:noFill/>
          <a:ln>
            <a:noFill/>
          </a:ln>
        </p:spPr>
      </p:pic>
      <p:sp>
        <p:nvSpPr>
          <p:cNvPr id="36" name="Shape 36"/>
          <p:cNvSpPr txBox="1">
            <a:spLocks noGrp="1"/>
          </p:cNvSpPr>
          <p:nvPr>
            <p:ph type="sldNum" idx="12"/>
          </p:nvPr>
        </p:nvSpPr>
        <p:spPr>
          <a:xfrm>
            <a:off x="8534449" y="5274555"/>
            <a:ext cx="323400" cy="4374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600" b="1">
                <a:solidFill>
                  <a:srgbClr val="0098D1"/>
                </a:solidFill>
              </a:rPr>
              <a:t>‹#›</a:t>
            </a:fld>
            <a:endParaRPr lang="en" sz="600" b="1">
              <a:solidFill>
                <a:srgbClr val="0098D1"/>
              </a:solidFill>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1.png"/><Relationship Id="rId6" Type="http://schemas.openxmlformats.org/officeDocument/2006/relationships/comments" Target="../comments/comment1.xml"/><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chart" Target="../charts/char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chart" Target="../charts/char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chart" Target="../charts/char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chart" Target="../charts/char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chart" Target="../charts/char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2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jpg"/><Relationship Id="rId1" Type="http://schemas.openxmlformats.org/officeDocument/2006/relationships/slideLayout" Target="../slideLayouts/slideLayout11.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png"/><Relationship Id="rId1" Type="http://schemas.openxmlformats.org/officeDocument/2006/relationships/slideLayout" Target="../slideLayouts/slideLayout11.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Shape 70" descr="application"/>
          <p:cNvPicPr preferRelativeResize="0"/>
          <p:nvPr/>
        </p:nvPicPr>
        <p:blipFill rotWithShape="1">
          <a:blip r:embed="rId3">
            <a:alphaModFix/>
          </a:blip>
          <a:srcRect b="6533"/>
          <a:stretch/>
        </p:blipFill>
        <p:spPr>
          <a:xfrm>
            <a:off x="0" y="0"/>
            <a:ext cx="9203801" cy="5739650"/>
          </a:xfrm>
          <a:prstGeom prst="rect">
            <a:avLst/>
          </a:prstGeom>
          <a:noFill/>
          <a:ln>
            <a:noFill/>
          </a:ln>
        </p:spPr>
      </p:pic>
      <p:pic>
        <p:nvPicPr>
          <p:cNvPr id="71" name="Shape 71"/>
          <p:cNvPicPr preferRelativeResize="0"/>
          <p:nvPr/>
        </p:nvPicPr>
        <p:blipFill>
          <a:blip r:embed="rId4">
            <a:alphaModFix amt="50000"/>
          </a:blip>
          <a:stretch>
            <a:fillRect/>
          </a:stretch>
        </p:blipFill>
        <p:spPr>
          <a:xfrm>
            <a:off x="0" y="0"/>
            <a:ext cx="9144000" cy="5302250"/>
          </a:xfrm>
          <a:prstGeom prst="rect">
            <a:avLst/>
          </a:prstGeom>
          <a:noFill/>
          <a:ln>
            <a:noFill/>
          </a:ln>
        </p:spPr>
      </p:pic>
      <p:sp>
        <p:nvSpPr>
          <p:cNvPr id="72" name="Shape 72"/>
          <p:cNvSpPr/>
          <p:nvPr/>
        </p:nvSpPr>
        <p:spPr>
          <a:xfrm>
            <a:off x="0" y="5302250"/>
            <a:ext cx="9144000" cy="437399"/>
          </a:xfrm>
          <a:prstGeom prst="rect">
            <a:avLst/>
          </a:prstGeom>
          <a:solidFill>
            <a:srgbClr val="FFFFFF"/>
          </a:solidFill>
          <a:ln>
            <a:noFill/>
          </a:ln>
        </p:spPr>
        <p:txBody>
          <a:bodyPr lIns="30700" tIns="30700" rIns="30700" bIns="30700" anchor="ctr" anchorCtr="0">
            <a:noAutofit/>
          </a:bodyPr>
          <a:lstStyle/>
          <a:p>
            <a:pPr marL="0" marR="0" lvl="0" indent="0" algn="l" rtl="0">
              <a:lnSpc>
                <a:spcPct val="80000"/>
              </a:lnSpc>
              <a:spcBef>
                <a:spcPts val="0"/>
              </a:spcBef>
              <a:buNone/>
            </a:pPr>
            <a:endParaRPr sz="4600" b="1" i="0" u="none" strike="noStrike" cap="none">
              <a:solidFill>
                <a:srgbClr val="424242"/>
              </a:solidFill>
              <a:latin typeface="Helvetica Neue"/>
              <a:ea typeface="Helvetica Neue"/>
              <a:cs typeface="Helvetica Neue"/>
              <a:sym typeface="Helvetica Neue"/>
            </a:endParaRPr>
          </a:p>
        </p:txBody>
      </p:sp>
      <p:sp>
        <p:nvSpPr>
          <p:cNvPr id="73" name="Shape 73"/>
          <p:cNvSpPr txBox="1">
            <a:spLocks noGrp="1"/>
          </p:cNvSpPr>
          <p:nvPr>
            <p:ph type="sldNum" idx="12"/>
          </p:nvPr>
        </p:nvSpPr>
        <p:spPr>
          <a:xfrm>
            <a:off x="8446725" y="5274555"/>
            <a:ext cx="410999" cy="437399"/>
          </a:xfrm>
          <a:prstGeom prst="rect">
            <a:avLst/>
          </a:prstGeom>
        </p:spPr>
        <p:txBody>
          <a:bodyPr lIns="91425" tIns="91425" rIns="91425" bIns="91425" anchor="ctr" anchorCtr="0">
            <a:noAutofit/>
          </a:bodyPr>
          <a:lstStyle/>
          <a:p>
            <a:pPr lvl="0">
              <a:spcBef>
                <a:spcPts val="0"/>
              </a:spcBef>
              <a:buNone/>
            </a:pPr>
            <a:fld id="{00000000-1234-1234-1234-123412341234}" type="slidenum">
              <a:rPr lang="en"/>
              <a:t>1</a:t>
            </a:fld>
            <a:endParaRPr lang="en"/>
          </a:p>
        </p:txBody>
      </p:sp>
      <p:pic>
        <p:nvPicPr>
          <p:cNvPr id="74" name="Shape 74"/>
          <p:cNvPicPr preferRelativeResize="0"/>
          <p:nvPr/>
        </p:nvPicPr>
        <p:blipFill rotWithShape="1">
          <a:blip r:embed="rId5">
            <a:alphaModFix/>
          </a:blip>
          <a:srcRect l="49" r="49"/>
          <a:stretch/>
        </p:blipFill>
        <p:spPr>
          <a:xfrm>
            <a:off x="533400" y="5438275"/>
            <a:ext cx="850800" cy="140700"/>
          </a:xfrm>
          <a:prstGeom prst="rect">
            <a:avLst/>
          </a:prstGeom>
          <a:noFill/>
          <a:ln>
            <a:noFill/>
          </a:ln>
        </p:spPr>
      </p:pic>
      <p:sp>
        <p:nvSpPr>
          <p:cNvPr id="75" name="Shape 75"/>
          <p:cNvSpPr/>
          <p:nvPr/>
        </p:nvSpPr>
        <p:spPr>
          <a:xfrm>
            <a:off x="6178550" y="5422889"/>
            <a:ext cx="2355900" cy="140700"/>
          </a:xfrm>
          <a:prstGeom prst="rect">
            <a:avLst/>
          </a:prstGeom>
          <a:noFill/>
          <a:ln>
            <a:noFill/>
          </a:ln>
        </p:spPr>
        <p:txBody>
          <a:bodyPr lIns="30700" tIns="30700" rIns="30700" bIns="30700" anchor="ctr" anchorCtr="0">
            <a:noAutofit/>
          </a:bodyPr>
          <a:lstStyle/>
          <a:p>
            <a:pPr marL="190500" marR="0" lvl="5" indent="266700" algn="l" rtl="0">
              <a:lnSpc>
                <a:spcPct val="80000"/>
              </a:lnSpc>
              <a:spcBef>
                <a:spcPts val="0"/>
              </a:spcBef>
              <a:buSzPct val="25000"/>
              <a:buNone/>
            </a:pPr>
            <a:r>
              <a:rPr lang="en" sz="600" b="1" i="0" u="none" strike="noStrike" cap="none">
                <a:solidFill>
                  <a:srgbClr val="929292"/>
                </a:solidFill>
                <a:latin typeface="Helvetica Neue"/>
                <a:ea typeface="Helvetica Neue"/>
                <a:cs typeface="Helvetica Neue"/>
                <a:sym typeface="Helvetica Neue"/>
              </a:rPr>
              <a:t>© Blue State Digital  |  Proprietary and Confidential   </a:t>
            </a:r>
          </a:p>
        </p:txBody>
      </p:sp>
      <p:sp>
        <p:nvSpPr>
          <p:cNvPr id="76" name="Shape 76"/>
          <p:cNvSpPr txBox="1"/>
          <p:nvPr/>
        </p:nvSpPr>
        <p:spPr>
          <a:xfrm>
            <a:off x="515750" y="873742"/>
            <a:ext cx="8172300" cy="2071200"/>
          </a:xfrm>
          <a:prstGeom prst="rect">
            <a:avLst/>
          </a:prstGeom>
          <a:noFill/>
          <a:ln>
            <a:noFill/>
          </a:ln>
        </p:spPr>
        <p:txBody>
          <a:bodyPr lIns="0" tIns="0" rIns="0" bIns="0" anchor="t" anchorCtr="0">
            <a:noAutofit/>
          </a:bodyPr>
          <a:lstStyle/>
          <a:p>
            <a:pPr lvl="0" rtl="0">
              <a:lnSpc>
                <a:spcPct val="80000"/>
              </a:lnSpc>
              <a:spcBef>
                <a:spcPts val="0"/>
              </a:spcBef>
              <a:spcAft>
                <a:spcPts val="1000"/>
              </a:spcAft>
              <a:buNone/>
            </a:pPr>
            <a:r>
              <a:rPr lang="en" sz="6000" b="1" dirty="0" smtClean="0">
                <a:solidFill>
                  <a:srgbClr val="FFFFFF"/>
                </a:solidFill>
                <a:latin typeface="Helvetica Neue"/>
                <a:ea typeface="Helvetica Neue"/>
                <a:cs typeface="Helvetica Neue"/>
                <a:sym typeface="Helvetica Neue"/>
              </a:rPr>
              <a:t>Telling the MIT </a:t>
            </a:r>
            <a:r>
              <a:rPr lang="en-US" sz="6000" b="1" dirty="0" smtClean="0">
                <a:solidFill>
                  <a:srgbClr val="FFFFFF"/>
                </a:solidFill>
                <a:latin typeface="Helvetica Neue"/>
                <a:ea typeface="Helvetica Neue"/>
                <a:cs typeface="Helvetica Neue"/>
                <a:sym typeface="Helvetica Neue"/>
              </a:rPr>
              <a:t>(</a:t>
            </a:r>
            <a:r>
              <a:rPr lang="en-US" sz="6000" b="1" dirty="0">
                <a:solidFill>
                  <a:srgbClr val="FFFFFF"/>
                </a:solidFill>
                <a:latin typeface="Helvetica Neue"/>
                <a:ea typeface="Helvetica Neue"/>
                <a:cs typeface="Helvetica Neue"/>
                <a:sym typeface="Helvetica Neue"/>
              </a:rPr>
              <a:t>e</a:t>
            </a:r>
            <a:r>
              <a:rPr lang="en" sz="6000" b="1" dirty="0" smtClean="0">
                <a:solidFill>
                  <a:srgbClr val="FFFFFF"/>
                </a:solidFill>
                <a:latin typeface="Helvetica Neue"/>
                <a:ea typeface="Helvetica Neue"/>
                <a:cs typeface="Helvetica Neue"/>
                <a:sym typeface="Helvetica Neue"/>
              </a:rPr>
              <a:t>ngineering</a:t>
            </a:r>
            <a:r>
              <a:rPr lang="en-US" sz="6000" b="1" dirty="0" smtClean="0">
                <a:solidFill>
                  <a:srgbClr val="FFFFFF"/>
                </a:solidFill>
                <a:latin typeface="Helvetica Neue"/>
                <a:ea typeface="Helvetica Neue"/>
                <a:cs typeface="Helvetica Neue"/>
                <a:sym typeface="Helvetica Neue"/>
              </a:rPr>
              <a:t>)</a:t>
            </a:r>
            <a:r>
              <a:rPr lang="en" sz="6000" b="1" dirty="0" smtClean="0">
                <a:solidFill>
                  <a:srgbClr val="FFFFFF"/>
                </a:solidFill>
                <a:latin typeface="Helvetica Neue"/>
                <a:ea typeface="Helvetica Neue"/>
                <a:cs typeface="Helvetica Neue"/>
                <a:sym typeface="Helvetica Neue"/>
              </a:rPr>
              <a:t> </a:t>
            </a:r>
            <a:r>
              <a:rPr lang="en" sz="6000" b="1" dirty="0">
                <a:solidFill>
                  <a:srgbClr val="FFFFFF"/>
                </a:solidFill>
                <a:latin typeface="Helvetica Neue"/>
                <a:ea typeface="Helvetica Neue"/>
                <a:cs typeface="Helvetica Neue"/>
                <a:sym typeface="Helvetica Neue"/>
              </a:rPr>
              <a:t>story</a:t>
            </a:r>
          </a:p>
          <a:p>
            <a:pPr lvl="0" rtl="0">
              <a:lnSpc>
                <a:spcPct val="80000"/>
              </a:lnSpc>
              <a:spcBef>
                <a:spcPts val="0"/>
              </a:spcBef>
              <a:buNone/>
            </a:pPr>
            <a:endParaRPr sz="1800" dirty="0">
              <a:solidFill>
                <a:srgbClr val="FFFFFF"/>
              </a:solidFill>
              <a:latin typeface="Helvetica Neue"/>
              <a:ea typeface="Helvetica Neue"/>
              <a:cs typeface="Helvetica Neue"/>
              <a:sym typeface="Helvetica Neue"/>
            </a:endParaRPr>
          </a:p>
          <a:p>
            <a:pPr lvl="0" rtl="0">
              <a:lnSpc>
                <a:spcPct val="80000"/>
              </a:lnSpc>
              <a:spcBef>
                <a:spcPts val="0"/>
              </a:spcBef>
              <a:buNone/>
            </a:pPr>
            <a:endParaRPr sz="30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700" b="1" dirty="0"/>
          </a:p>
        </p:txBody>
      </p:sp>
      <p:sp>
        <p:nvSpPr>
          <p:cNvPr id="77" name="Shape 77"/>
          <p:cNvSpPr txBox="1"/>
          <p:nvPr/>
        </p:nvSpPr>
        <p:spPr>
          <a:xfrm>
            <a:off x="527050" y="3782449"/>
            <a:ext cx="8172300" cy="1519800"/>
          </a:xfrm>
          <a:prstGeom prst="rect">
            <a:avLst/>
          </a:prstGeom>
          <a:noFill/>
          <a:ln>
            <a:noFill/>
          </a:ln>
        </p:spPr>
        <p:txBody>
          <a:bodyPr lIns="0" tIns="0" rIns="0" bIns="0" anchor="t" anchorCtr="0">
            <a:noAutofit/>
          </a:bodyPr>
          <a:lstStyle/>
          <a:p>
            <a:pPr lvl="0" rtl="0">
              <a:lnSpc>
                <a:spcPct val="80000"/>
              </a:lnSpc>
              <a:spcBef>
                <a:spcPts val="0"/>
              </a:spcBef>
              <a:spcAft>
                <a:spcPts val="1000"/>
              </a:spcAft>
              <a:buNone/>
            </a:pPr>
            <a:r>
              <a:rPr lang="en" sz="2400" b="1" dirty="0">
                <a:solidFill>
                  <a:srgbClr val="FFFFFF"/>
                </a:solidFill>
                <a:latin typeface="Helvetica Neue"/>
                <a:ea typeface="Helvetica Neue"/>
                <a:cs typeface="Helvetica Neue"/>
                <a:sym typeface="Helvetica Neue"/>
              </a:rPr>
              <a:t>Message &amp; Channel </a:t>
            </a:r>
            <a:r>
              <a:rPr lang="en" sz="2400" b="1" dirty="0" smtClean="0">
                <a:solidFill>
                  <a:srgbClr val="FFFFFF"/>
                </a:solidFill>
                <a:latin typeface="Helvetica Neue"/>
                <a:ea typeface="Helvetica Neue"/>
                <a:cs typeface="Helvetica Neue"/>
                <a:sym typeface="Helvetica Neue"/>
              </a:rPr>
              <a:t>Recommendations</a:t>
            </a:r>
            <a:r>
              <a:rPr lang="en-US" sz="2400" b="1" dirty="0" smtClean="0">
                <a:solidFill>
                  <a:srgbClr val="FFFFFF"/>
                </a:solidFill>
                <a:latin typeface="Helvetica Neue"/>
                <a:ea typeface="Helvetica Neue"/>
                <a:cs typeface="Helvetica Neue"/>
                <a:sym typeface="Helvetica Neue"/>
              </a:rPr>
              <a:t> </a:t>
            </a:r>
          </a:p>
          <a:p>
            <a:pPr lvl="0" rtl="0">
              <a:lnSpc>
                <a:spcPct val="80000"/>
              </a:lnSpc>
              <a:spcBef>
                <a:spcPts val="0"/>
              </a:spcBef>
              <a:spcAft>
                <a:spcPts val="1000"/>
              </a:spcAft>
              <a:buNone/>
            </a:pPr>
            <a:r>
              <a:rPr lang="en-US" sz="1600" dirty="0" smtClean="0">
                <a:solidFill>
                  <a:srgbClr val="FFFFFF"/>
                </a:solidFill>
                <a:latin typeface="Helvetica Neue"/>
                <a:ea typeface="Helvetica Neue"/>
                <a:cs typeface="Helvetica Neue"/>
                <a:sym typeface="Helvetica Neue"/>
              </a:rPr>
              <a:t>Prepared with Blue State Digital</a:t>
            </a:r>
            <a:endParaRPr lang="en" sz="1600" dirty="0">
              <a:solidFill>
                <a:srgbClr val="FFFFFF"/>
              </a:solidFill>
              <a:latin typeface="Helvetica Neue"/>
              <a:ea typeface="Helvetica Neue"/>
              <a:cs typeface="Helvetica Neue"/>
              <a:sym typeface="Helvetica Neue"/>
            </a:endParaRPr>
          </a:p>
          <a:p>
            <a:pPr lvl="0" rtl="0">
              <a:lnSpc>
                <a:spcPct val="80000"/>
              </a:lnSpc>
              <a:spcBef>
                <a:spcPts val="0"/>
              </a:spcBef>
              <a:buNone/>
            </a:pPr>
            <a:endParaRPr sz="1800" dirty="0">
              <a:solidFill>
                <a:srgbClr val="FFFFFF"/>
              </a:solidFill>
              <a:latin typeface="Helvetica Neue"/>
              <a:ea typeface="Helvetica Neue"/>
              <a:cs typeface="Helvetica Neue"/>
              <a:sym typeface="Helvetica Neue"/>
            </a:endParaRPr>
          </a:p>
          <a:p>
            <a:pPr lvl="0" rtl="0">
              <a:lnSpc>
                <a:spcPct val="80000"/>
              </a:lnSpc>
              <a:spcBef>
                <a:spcPts val="0"/>
              </a:spcBef>
              <a:buNone/>
            </a:pPr>
            <a:endParaRPr sz="30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2300" b="1" dirty="0">
              <a:solidFill>
                <a:srgbClr val="FFFFFF"/>
              </a:solidFill>
              <a:latin typeface="Helvetica Neue"/>
              <a:ea typeface="Helvetica Neue"/>
              <a:cs typeface="Helvetica Neue"/>
              <a:sym typeface="Helvetica Neue"/>
            </a:endParaRPr>
          </a:p>
          <a:p>
            <a:pPr lvl="0" rtl="0">
              <a:lnSpc>
                <a:spcPct val="90000"/>
              </a:lnSpc>
              <a:spcBef>
                <a:spcPts val="0"/>
              </a:spcBef>
              <a:buNone/>
            </a:pPr>
            <a:endParaRPr sz="700" b="1"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Shape 82"/>
          <p:cNvPicPr preferRelativeResize="0"/>
          <p:nvPr/>
        </p:nvPicPr>
        <p:blipFill rotWithShape="1">
          <a:blip r:embed="rId3">
            <a:alphaModFix/>
          </a:blip>
          <a:srcRect t="13716" b="-915"/>
          <a:stretch/>
        </p:blipFill>
        <p:spPr>
          <a:xfrm>
            <a:off x="0" y="0"/>
            <a:ext cx="9139073" cy="5371875"/>
          </a:xfrm>
          <a:prstGeom prst="rect">
            <a:avLst/>
          </a:prstGeom>
          <a:noFill/>
          <a:ln>
            <a:noFill/>
          </a:ln>
        </p:spPr>
      </p:pic>
      <p:pic>
        <p:nvPicPr>
          <p:cNvPr id="83" name="Shape 83"/>
          <p:cNvPicPr preferRelativeResize="0"/>
          <p:nvPr/>
        </p:nvPicPr>
        <p:blipFill>
          <a:blip r:embed="rId4">
            <a:alphaModFix amt="50000"/>
          </a:blip>
          <a:stretch>
            <a:fillRect/>
          </a:stretch>
        </p:blipFill>
        <p:spPr>
          <a:xfrm>
            <a:off x="0" y="0"/>
            <a:ext cx="9144000" cy="5302250"/>
          </a:xfrm>
          <a:prstGeom prst="rect">
            <a:avLst/>
          </a:prstGeom>
          <a:noFill/>
          <a:ln>
            <a:noFill/>
          </a:ln>
        </p:spPr>
      </p:pic>
      <p:sp>
        <p:nvSpPr>
          <p:cNvPr id="84" name="Shape 84"/>
          <p:cNvSpPr txBox="1">
            <a:spLocks noGrp="1"/>
          </p:cNvSpPr>
          <p:nvPr>
            <p:ph type="sldNum" idx="12"/>
          </p:nvPr>
        </p:nvSpPr>
        <p:spPr>
          <a:xfrm>
            <a:off x="8446725" y="5274555"/>
            <a:ext cx="4110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10</a:t>
            </a:fld>
            <a:endParaRPr lang="en"/>
          </a:p>
        </p:txBody>
      </p:sp>
      <p:sp>
        <p:nvSpPr>
          <p:cNvPr id="85" name="Shape 85"/>
          <p:cNvSpPr txBox="1"/>
          <p:nvPr/>
        </p:nvSpPr>
        <p:spPr>
          <a:xfrm>
            <a:off x="365500" y="2115450"/>
            <a:ext cx="8081100" cy="2779800"/>
          </a:xfrm>
          <a:prstGeom prst="rect">
            <a:avLst/>
          </a:prstGeom>
          <a:noFill/>
          <a:ln>
            <a:noFill/>
          </a:ln>
        </p:spPr>
        <p:txBody>
          <a:bodyPr lIns="91425" tIns="91425" rIns="91425" bIns="91425" anchor="t" anchorCtr="0">
            <a:noAutofit/>
          </a:bodyPr>
          <a:lstStyle/>
          <a:p>
            <a:pPr lvl="0" rtl="0">
              <a:spcBef>
                <a:spcPts val="0"/>
              </a:spcBef>
              <a:buNone/>
            </a:pPr>
            <a:r>
              <a:rPr lang="en-US" sz="9600" b="1" dirty="0" smtClean="0">
                <a:solidFill>
                  <a:srgbClr val="FFFFFF"/>
                </a:solidFill>
                <a:latin typeface="Helvetica Neue"/>
                <a:ea typeface="Helvetica Neue"/>
                <a:cs typeface="Helvetica Neue"/>
                <a:sym typeface="Helvetica Neue"/>
              </a:rPr>
              <a:t> </a:t>
            </a:r>
            <a:endParaRPr lang="en" sz="9600" b="1" dirty="0">
              <a:solidFill>
                <a:srgbClr val="FFFFFF"/>
              </a:solidFill>
              <a:latin typeface="Helvetica Neue"/>
              <a:ea typeface="Helvetica Neue"/>
              <a:cs typeface="Helvetica Neue"/>
              <a:sym typeface="Helvetica Neue"/>
            </a:endParaRPr>
          </a:p>
          <a:p>
            <a:pPr lvl="0" rtl="0">
              <a:spcBef>
                <a:spcPts val="0"/>
              </a:spcBef>
              <a:buNone/>
            </a:pPr>
            <a:r>
              <a:rPr lang="en-US" sz="7200" b="1" dirty="0" smtClean="0">
                <a:solidFill>
                  <a:srgbClr val="FFFFFF"/>
                </a:solidFill>
                <a:latin typeface="Helvetica Neue"/>
                <a:ea typeface="Helvetica Neue"/>
                <a:cs typeface="Helvetica Neue"/>
                <a:sym typeface="Helvetica Neue"/>
              </a:rPr>
              <a:t>The Audit</a:t>
            </a:r>
            <a:endParaRPr lang="en" sz="7200" b="1"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8793159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3"/>
        <p:cNvGrpSpPr/>
        <p:nvPr/>
      </p:nvGrpSpPr>
      <p:grpSpPr>
        <a:xfrm>
          <a:off x="0" y="0"/>
          <a:ext cx="0" cy="0"/>
          <a:chOff x="0" y="0"/>
          <a:chExt cx="0" cy="0"/>
        </a:xfrm>
      </p:grpSpPr>
      <p:sp>
        <p:nvSpPr>
          <p:cNvPr id="144" name="Shape 144"/>
          <p:cNvSpPr/>
          <p:nvPr/>
        </p:nvSpPr>
        <p:spPr>
          <a:xfrm>
            <a:off x="2006775" y="2405925"/>
            <a:ext cx="3919500" cy="437400"/>
          </a:xfrm>
          <a:prstGeom prst="rect">
            <a:avLst/>
          </a:prstGeom>
          <a:solidFill>
            <a:srgbClr val="AE082B"/>
          </a:solidFill>
          <a:ln>
            <a:noFill/>
          </a:ln>
        </p:spPr>
        <p:txBody>
          <a:bodyPr lIns="91425" tIns="91425" rIns="91425" bIns="91425" anchor="ctr" anchorCtr="0">
            <a:noAutofit/>
          </a:bodyPr>
          <a:lstStyle/>
          <a:p>
            <a:pPr lvl="0" rtl="0">
              <a:spcBef>
                <a:spcPts val="0"/>
              </a:spcBef>
              <a:buNone/>
            </a:pPr>
            <a:endParaRPr/>
          </a:p>
        </p:txBody>
      </p:sp>
      <p:sp>
        <p:nvSpPr>
          <p:cNvPr id="145" name="Shape 145"/>
          <p:cNvSpPr txBox="1">
            <a:spLocks noGrp="1"/>
          </p:cNvSpPr>
          <p:nvPr>
            <p:ph type="sldNum" idx="12"/>
          </p:nvPr>
        </p:nvSpPr>
        <p:spPr>
          <a:xfrm>
            <a:off x="8446725" y="5274555"/>
            <a:ext cx="4110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11</a:t>
            </a:fld>
            <a:endParaRPr lang="en"/>
          </a:p>
        </p:txBody>
      </p:sp>
      <p:sp>
        <p:nvSpPr>
          <p:cNvPr id="146" name="Shape 146"/>
          <p:cNvSpPr txBox="1"/>
          <p:nvPr/>
        </p:nvSpPr>
        <p:spPr>
          <a:xfrm>
            <a:off x="731000" y="2140650"/>
            <a:ext cx="7802700" cy="1433700"/>
          </a:xfrm>
          <a:prstGeom prst="rect">
            <a:avLst/>
          </a:prstGeom>
          <a:noFill/>
          <a:ln>
            <a:noFill/>
          </a:ln>
        </p:spPr>
        <p:txBody>
          <a:bodyPr lIns="91425" tIns="91425" rIns="91425" bIns="91425" anchor="ctr" anchorCtr="0">
            <a:noAutofit/>
          </a:bodyPr>
          <a:lstStyle/>
          <a:p>
            <a:pPr lvl="0" algn="ctr" rtl="0">
              <a:spcBef>
                <a:spcPts val="0"/>
              </a:spcBef>
              <a:buNone/>
            </a:pPr>
            <a:r>
              <a:rPr lang="en" sz="3000" b="1">
                <a:solidFill>
                  <a:srgbClr val="434343"/>
                </a:solidFill>
                <a:latin typeface="Helvetica Neue"/>
                <a:ea typeface="Helvetica Neue"/>
                <a:cs typeface="Helvetica Neue"/>
                <a:sym typeface="Helvetica Neue"/>
              </a:rPr>
              <a:t>We </a:t>
            </a:r>
            <a:r>
              <a:rPr lang="en" sz="3000" b="1">
                <a:solidFill>
                  <a:srgbClr val="FFFFFF"/>
                </a:solidFill>
                <a:latin typeface="Helvetica Neue"/>
                <a:ea typeface="Helvetica Neue"/>
                <a:cs typeface="Helvetica Neue"/>
                <a:sym typeface="Helvetica Neue"/>
              </a:rPr>
              <a:t>started with the data,</a:t>
            </a:r>
            <a:r>
              <a:rPr lang="en" sz="3000" b="1">
                <a:solidFill>
                  <a:srgbClr val="434343"/>
                </a:solidFill>
                <a:latin typeface="Helvetica Neue"/>
                <a:ea typeface="Helvetica Neue"/>
                <a:cs typeface="Helvetica Neue"/>
                <a:sym typeface="Helvetica Neue"/>
              </a:rPr>
              <a:t> evaluating website, email, and social performance.</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0"/>
        <p:cNvGrpSpPr/>
        <p:nvPr/>
      </p:nvGrpSpPr>
      <p:grpSpPr>
        <a:xfrm>
          <a:off x="0" y="0"/>
          <a:ext cx="0" cy="0"/>
          <a:chOff x="0" y="0"/>
          <a:chExt cx="0" cy="0"/>
        </a:xfrm>
      </p:grpSpPr>
      <p:sp>
        <p:nvSpPr>
          <p:cNvPr id="151" name="Shape 151"/>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12</a:t>
            </a:fld>
            <a:endParaRPr lang="en"/>
          </a:p>
        </p:txBody>
      </p:sp>
      <p:sp>
        <p:nvSpPr>
          <p:cNvPr id="152" name="Shape 152"/>
          <p:cNvSpPr txBox="1">
            <a:spLocks noGrp="1"/>
          </p:cNvSpPr>
          <p:nvPr>
            <p:ph type="body" idx="1"/>
          </p:nvPr>
        </p:nvSpPr>
        <p:spPr>
          <a:xfrm>
            <a:off x="501600" y="351275"/>
            <a:ext cx="8140800" cy="651900"/>
          </a:xfrm>
          <a:prstGeom prst="rect">
            <a:avLst/>
          </a:prstGeom>
        </p:spPr>
        <p:txBody>
          <a:bodyPr lIns="44200" tIns="44200" rIns="44200" bIns="44200" anchor="t" anchorCtr="0">
            <a:noAutofit/>
          </a:bodyPr>
          <a:lstStyle/>
          <a:p>
            <a:pPr lvl="0">
              <a:spcBef>
                <a:spcPts val="0"/>
              </a:spcBef>
              <a:buNone/>
            </a:pPr>
            <a:r>
              <a:rPr lang="en" sz="3000" dirty="0">
                <a:solidFill>
                  <a:srgbClr val="434343"/>
                </a:solidFill>
              </a:rPr>
              <a:t>We looked at </a:t>
            </a:r>
            <a:r>
              <a:rPr lang="en" sz="3000" dirty="0" smtClean="0">
                <a:solidFill>
                  <a:srgbClr val="434343"/>
                </a:solidFill>
              </a:rPr>
              <a:t>our </a:t>
            </a:r>
            <a:r>
              <a:rPr lang="en" sz="3000" dirty="0">
                <a:solidFill>
                  <a:srgbClr val="434343"/>
                </a:solidFill>
              </a:rPr>
              <a:t>top </a:t>
            </a:r>
            <a:r>
              <a:rPr lang="en-US" sz="3000" dirty="0" smtClean="0">
                <a:solidFill>
                  <a:srgbClr val="434343"/>
                </a:solidFill>
              </a:rPr>
              <a:t>website </a:t>
            </a:r>
            <a:r>
              <a:rPr lang="en" sz="3000" dirty="0" smtClean="0">
                <a:solidFill>
                  <a:srgbClr val="434343"/>
                </a:solidFill>
              </a:rPr>
              <a:t>pages</a:t>
            </a:r>
            <a:r>
              <a:rPr lang="en" sz="3000" dirty="0">
                <a:solidFill>
                  <a:srgbClr val="434343"/>
                </a:solidFill>
              </a:rPr>
              <a:t>.</a:t>
            </a:r>
          </a:p>
        </p:txBody>
      </p:sp>
      <p:pic>
        <p:nvPicPr>
          <p:cNvPr id="153" name="Shape 153"/>
          <p:cNvPicPr preferRelativeResize="0"/>
          <p:nvPr/>
        </p:nvPicPr>
        <p:blipFill>
          <a:blip r:embed="rId3">
            <a:alphaModFix/>
          </a:blip>
          <a:stretch>
            <a:fillRect/>
          </a:stretch>
        </p:blipFill>
        <p:spPr>
          <a:xfrm>
            <a:off x="376199" y="1217800"/>
            <a:ext cx="8391599" cy="356660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0"/>
        <p:cNvGrpSpPr/>
        <p:nvPr/>
      </p:nvGrpSpPr>
      <p:grpSpPr>
        <a:xfrm>
          <a:off x="0" y="0"/>
          <a:ext cx="0" cy="0"/>
          <a:chOff x="0" y="0"/>
          <a:chExt cx="0" cy="0"/>
        </a:xfrm>
      </p:grpSpPr>
      <p:sp>
        <p:nvSpPr>
          <p:cNvPr id="151" name="Shape 151"/>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13</a:t>
            </a:fld>
            <a:endParaRPr lang="en"/>
          </a:p>
        </p:txBody>
      </p:sp>
      <p:sp>
        <p:nvSpPr>
          <p:cNvPr id="152" name="Shape 152"/>
          <p:cNvSpPr txBox="1">
            <a:spLocks noGrp="1"/>
          </p:cNvSpPr>
          <p:nvPr>
            <p:ph type="body" idx="1"/>
          </p:nvPr>
        </p:nvSpPr>
        <p:spPr>
          <a:xfrm>
            <a:off x="501600" y="351275"/>
            <a:ext cx="8140800" cy="651900"/>
          </a:xfrm>
          <a:prstGeom prst="rect">
            <a:avLst/>
          </a:prstGeom>
        </p:spPr>
        <p:txBody>
          <a:bodyPr lIns="44200" tIns="44200" rIns="44200" bIns="44200" anchor="t" anchorCtr="0">
            <a:noAutofit/>
          </a:bodyPr>
          <a:lstStyle/>
          <a:p>
            <a:r>
              <a:rPr lang="en" sz="3000" dirty="0">
                <a:solidFill>
                  <a:srgbClr val="434343"/>
                </a:solidFill>
              </a:rPr>
              <a:t>We </a:t>
            </a:r>
            <a:r>
              <a:rPr lang="en-US" sz="3000" dirty="0">
                <a:solidFill>
                  <a:srgbClr val="434343"/>
                </a:solidFill>
              </a:rPr>
              <a:t>compiled them </a:t>
            </a:r>
            <a:r>
              <a:rPr lang="en-US" sz="3000" dirty="0" smtClean="0">
                <a:solidFill>
                  <a:srgbClr val="434343"/>
                </a:solidFill>
              </a:rPr>
              <a:t>into </a:t>
            </a:r>
            <a:r>
              <a:rPr lang="en-US" sz="3000" dirty="0">
                <a:solidFill>
                  <a:srgbClr val="434343"/>
                </a:solidFill>
              </a:rPr>
              <a:t>a single report.</a:t>
            </a:r>
            <a:endParaRPr lang="en" sz="3000" dirty="0">
              <a:solidFill>
                <a:srgbClr val="434343"/>
              </a:solidFill>
            </a:endParaRPr>
          </a:p>
        </p:txBody>
      </p:sp>
      <p:pic>
        <p:nvPicPr>
          <p:cNvPr id="2" name="Picture 1"/>
          <p:cNvPicPr>
            <a:picLocks noChangeAspect="1"/>
          </p:cNvPicPr>
          <p:nvPr/>
        </p:nvPicPr>
        <p:blipFill>
          <a:blip r:embed="rId3"/>
          <a:stretch>
            <a:fillRect/>
          </a:stretch>
        </p:blipFill>
        <p:spPr>
          <a:xfrm>
            <a:off x="102430" y="1089260"/>
            <a:ext cx="8931468" cy="3612384"/>
          </a:xfrm>
          <a:prstGeom prst="rect">
            <a:avLst/>
          </a:prstGeom>
        </p:spPr>
      </p:pic>
    </p:spTree>
    <p:extLst>
      <p:ext uri="{BB962C8B-B14F-4D97-AF65-F5344CB8AC3E}">
        <p14:creationId xmlns:p14="http://schemas.microsoft.com/office/powerpoint/2010/main" val="4056836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7"/>
        <p:cNvGrpSpPr/>
        <p:nvPr/>
      </p:nvGrpSpPr>
      <p:grpSpPr>
        <a:xfrm>
          <a:off x="0" y="0"/>
          <a:ext cx="0" cy="0"/>
          <a:chOff x="0" y="0"/>
          <a:chExt cx="0" cy="0"/>
        </a:xfrm>
      </p:grpSpPr>
      <p:sp>
        <p:nvSpPr>
          <p:cNvPr id="158" name="Shape 158"/>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14</a:t>
            </a:fld>
            <a:endParaRPr lang="en"/>
          </a:p>
        </p:txBody>
      </p:sp>
      <p:sp>
        <p:nvSpPr>
          <p:cNvPr id="161" name="Shape 161"/>
          <p:cNvSpPr txBox="1"/>
          <p:nvPr/>
        </p:nvSpPr>
        <p:spPr>
          <a:xfrm>
            <a:off x="6828125" y="5081050"/>
            <a:ext cx="1558800" cy="193500"/>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rgbClr val="B7B7B7"/>
                </a:solidFill>
                <a:latin typeface="Helvetica Neue"/>
                <a:ea typeface="Helvetica Neue"/>
                <a:cs typeface="Helvetica Neue"/>
                <a:sym typeface="Helvetica Neue"/>
              </a:rPr>
              <a:t>Sessions in August</a:t>
            </a:r>
            <a:endParaRPr lang="en" sz="1000" dirty="0">
              <a:solidFill>
                <a:srgbClr val="B7B7B7"/>
              </a:solidFill>
              <a:latin typeface="Helvetica Neue"/>
              <a:ea typeface="Helvetica Neue"/>
              <a:cs typeface="Helvetica Neue"/>
              <a:sym typeface="Helvetica Neue"/>
            </a:endParaRPr>
          </a:p>
        </p:txBody>
      </p:sp>
      <p:graphicFrame>
        <p:nvGraphicFramePr>
          <p:cNvPr id="8" name="Chart 7"/>
          <p:cNvGraphicFramePr>
            <a:graphicFrameLocks/>
          </p:cNvGraphicFramePr>
          <p:nvPr>
            <p:extLst>
              <p:ext uri="{D42A27DB-BD31-4B8C-83A1-F6EECF244321}">
                <p14:modId xmlns:p14="http://schemas.microsoft.com/office/powerpoint/2010/main" val="655689083"/>
              </p:ext>
            </p:extLst>
          </p:nvPr>
        </p:nvGraphicFramePr>
        <p:xfrm>
          <a:off x="1032184" y="879003"/>
          <a:ext cx="7010303" cy="4202048"/>
        </p:xfrm>
        <a:graphic>
          <a:graphicData uri="http://schemas.openxmlformats.org/drawingml/2006/chart">
            <c:chart xmlns:c="http://schemas.openxmlformats.org/drawingml/2006/chart" xmlns:r="http://schemas.openxmlformats.org/officeDocument/2006/relationships" r:id="rId3"/>
          </a:graphicData>
        </a:graphic>
      </p:graphicFrame>
      <p:sp>
        <p:nvSpPr>
          <p:cNvPr id="10" name="Shape 152"/>
          <p:cNvSpPr txBox="1">
            <a:spLocks/>
          </p:cNvSpPr>
          <p:nvPr/>
        </p:nvSpPr>
        <p:spPr>
          <a:xfrm>
            <a:off x="501600" y="351275"/>
            <a:ext cx="8140800" cy="651900"/>
          </a:xfrm>
          <a:prstGeom prst="rect">
            <a:avLst/>
          </a:prstGeom>
          <a:noFill/>
          <a:ln>
            <a:noFill/>
          </a:ln>
        </p:spPr>
        <p:txBody>
          <a:bodyPr lIns="44200" tIns="44200" rIns="44200" bIns="44200" anchor="t" anchorCtr="0">
            <a:noAutofit/>
          </a:bodyPr>
          <a:lstStyle>
            <a:defPPr marR="0" lvl="0" algn="l" rtl="0">
              <a:lnSpc>
                <a:spcPct val="100000"/>
              </a:lnSpc>
              <a:spcBef>
                <a:spcPts val="0"/>
              </a:spcBef>
              <a:spcAft>
                <a:spcPts val="0"/>
              </a:spcAft>
            </a:defPPr>
            <a:lvl1pPr marL="0" marR="0" lvl="0" indent="0" algn="l" rtl="0">
              <a:lnSpc>
                <a:spcPct val="80000"/>
              </a:lnSpc>
              <a:spcBef>
                <a:spcPts val="0"/>
              </a:spcBef>
              <a:spcAft>
                <a:spcPts val="0"/>
              </a:spcAft>
              <a:buSzPct val="100000"/>
              <a:buFont typeface="Helvetica Neue"/>
              <a:buNone/>
              <a:defRPr sz="4000" b="1" i="0" u="none" strike="noStrike" cap="none">
                <a:solidFill>
                  <a:srgbClr val="000000"/>
                </a:solidFill>
                <a:latin typeface="Helvetica Neue"/>
                <a:ea typeface="Helvetica Neue"/>
                <a:cs typeface="Helvetica Neue"/>
                <a:sym typeface="Helvetica Neue"/>
              </a:defRPr>
            </a:lvl1pPr>
            <a:lvl2pPr marL="0" marR="0" lvl="1" indent="0" algn="l" rtl="0">
              <a:lnSpc>
                <a:spcPct val="90000"/>
              </a:lnSpc>
              <a:spcBef>
                <a:spcPts val="0"/>
              </a:spcBef>
              <a:spcAft>
                <a:spcPts val="0"/>
              </a:spcAft>
              <a:buSzPct val="1000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3pPr>
            <a:lvl4pPr marL="0" marR="0" lvl="3" indent="0" algn="l" rtl="0">
              <a:lnSpc>
                <a:spcPct val="90000"/>
              </a:lnSpc>
              <a:spcBef>
                <a:spcPts val="0"/>
              </a:spcBef>
              <a:spcAft>
                <a:spcPts val="0"/>
              </a:spcAft>
              <a:buClr>
                <a:srgbClr val="424242"/>
              </a:buClr>
              <a:buSzPct val="100000"/>
              <a:buFont typeface="Helvetica Neue"/>
              <a:buNone/>
              <a:defRPr sz="700" b="0" i="0" u="none" strike="noStrike" cap="none">
                <a:solidFill>
                  <a:srgbClr val="000000"/>
                </a:solidFill>
                <a:latin typeface="Arial"/>
                <a:ea typeface="Arial"/>
                <a:cs typeface="Arial"/>
                <a:sym typeface="Arial"/>
              </a:defRPr>
            </a:lvl4pPr>
            <a:lvl5pPr marL="0" marR="0" lvl="4"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5pPr>
            <a:lvl6pPr marL="0" marR="0" lvl="5"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6pPr>
            <a:lvl7pPr marL="0" marR="0" lvl="6"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7pPr>
            <a:lvl8pPr marL="0" marR="0" lvl="7"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8pPr>
            <a:lvl9pPr marL="0" marR="0" lvl="8"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9pPr>
          </a:lstStyle>
          <a:p>
            <a:r>
              <a:rPr lang="en-US" sz="3000" dirty="0" smtClean="0">
                <a:solidFill>
                  <a:srgbClr val="434343"/>
                </a:solidFill>
              </a:rPr>
              <a:t>We looked a bit deeper</a:t>
            </a:r>
            <a:r>
              <a:rPr lang="is-IS" sz="3000" dirty="0" smtClean="0">
                <a:solidFill>
                  <a:srgbClr val="434343"/>
                </a:solidFill>
              </a:rPr>
              <a:t>…</a:t>
            </a:r>
            <a:endParaRPr lang="en" sz="3000" dirty="0">
              <a:solidFill>
                <a:srgbClr val="434343"/>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15</a:t>
            </a:fld>
            <a:endParaRPr lang="en"/>
          </a:p>
        </p:txBody>
      </p:sp>
      <p:sp>
        <p:nvSpPr>
          <p:cNvPr id="152" name="Shape 152"/>
          <p:cNvSpPr txBox="1">
            <a:spLocks noGrp="1"/>
          </p:cNvSpPr>
          <p:nvPr>
            <p:ph type="body" idx="1"/>
          </p:nvPr>
        </p:nvSpPr>
        <p:spPr>
          <a:xfrm>
            <a:off x="501600" y="351275"/>
            <a:ext cx="8140800" cy="651900"/>
          </a:xfrm>
          <a:prstGeom prst="rect">
            <a:avLst/>
          </a:prstGeom>
        </p:spPr>
        <p:txBody>
          <a:bodyPr lIns="44200" tIns="44200" rIns="44200" bIns="44200" anchor="t" anchorCtr="0">
            <a:noAutofit/>
          </a:bodyPr>
          <a:lstStyle/>
          <a:p>
            <a:r>
              <a:rPr lang="en-US" sz="3000" dirty="0" smtClean="0">
                <a:solidFill>
                  <a:srgbClr val="434343"/>
                </a:solidFill>
              </a:rPr>
              <a:t>We did the same thing for social.</a:t>
            </a:r>
            <a:endParaRPr lang="en" sz="3000" dirty="0">
              <a:solidFill>
                <a:srgbClr val="434343"/>
              </a:solidFill>
            </a:endParaRPr>
          </a:p>
        </p:txBody>
      </p:sp>
      <p:pic>
        <p:nvPicPr>
          <p:cNvPr id="3" name="Picture 2"/>
          <p:cNvPicPr>
            <a:picLocks noChangeAspect="1"/>
          </p:cNvPicPr>
          <p:nvPr/>
        </p:nvPicPr>
        <p:blipFill>
          <a:blip r:embed="rId3"/>
          <a:stretch>
            <a:fillRect/>
          </a:stretch>
        </p:blipFill>
        <p:spPr>
          <a:xfrm>
            <a:off x="352078" y="1231768"/>
            <a:ext cx="6795120" cy="1896156"/>
          </a:xfrm>
          <a:prstGeom prst="rect">
            <a:avLst/>
          </a:prstGeom>
        </p:spPr>
      </p:pic>
      <p:pic>
        <p:nvPicPr>
          <p:cNvPr id="4" name="Picture 3"/>
          <p:cNvPicPr>
            <a:picLocks noChangeAspect="1"/>
          </p:cNvPicPr>
          <p:nvPr/>
        </p:nvPicPr>
        <p:blipFill>
          <a:blip r:embed="rId4"/>
          <a:stretch>
            <a:fillRect/>
          </a:stretch>
        </p:blipFill>
        <p:spPr>
          <a:xfrm>
            <a:off x="1349710" y="2891816"/>
            <a:ext cx="7505732" cy="1906628"/>
          </a:xfrm>
          <a:prstGeom prst="rect">
            <a:avLst/>
          </a:prstGeom>
        </p:spPr>
      </p:pic>
    </p:spTree>
    <p:extLst>
      <p:ext uri="{BB962C8B-B14F-4D97-AF65-F5344CB8AC3E}">
        <p14:creationId xmlns:p14="http://schemas.microsoft.com/office/powerpoint/2010/main" val="30855813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16</a:t>
            </a:fld>
            <a:endParaRPr lang="en"/>
          </a:p>
        </p:txBody>
      </p:sp>
      <p:sp>
        <p:nvSpPr>
          <p:cNvPr id="161" name="Shape 161"/>
          <p:cNvSpPr txBox="1"/>
          <p:nvPr/>
        </p:nvSpPr>
        <p:spPr>
          <a:xfrm>
            <a:off x="6828125" y="5081050"/>
            <a:ext cx="1558800" cy="193500"/>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rgbClr val="B7B7B7"/>
                </a:solidFill>
                <a:latin typeface="Helvetica Neue"/>
                <a:ea typeface="Helvetica Neue"/>
                <a:cs typeface="Helvetica Neue"/>
                <a:sym typeface="Helvetica Neue"/>
              </a:rPr>
              <a:t>As of June 30, 2016</a:t>
            </a:r>
            <a:endParaRPr lang="en" sz="1000" dirty="0">
              <a:solidFill>
                <a:srgbClr val="B7B7B7"/>
              </a:solidFill>
              <a:latin typeface="Helvetica Neue"/>
              <a:ea typeface="Helvetica Neue"/>
              <a:cs typeface="Helvetica Neue"/>
              <a:sym typeface="Helvetica Neue"/>
            </a:endParaRPr>
          </a:p>
        </p:txBody>
      </p:sp>
      <p:sp>
        <p:nvSpPr>
          <p:cNvPr id="10" name="Shape 152"/>
          <p:cNvSpPr txBox="1">
            <a:spLocks/>
          </p:cNvSpPr>
          <p:nvPr/>
        </p:nvSpPr>
        <p:spPr>
          <a:xfrm>
            <a:off x="501600" y="351275"/>
            <a:ext cx="8140800" cy="651900"/>
          </a:xfrm>
          <a:prstGeom prst="rect">
            <a:avLst/>
          </a:prstGeom>
          <a:noFill/>
          <a:ln>
            <a:noFill/>
          </a:ln>
        </p:spPr>
        <p:txBody>
          <a:bodyPr lIns="44200" tIns="44200" rIns="44200" bIns="44200" anchor="t" anchorCtr="0">
            <a:noAutofit/>
          </a:bodyPr>
          <a:lstStyle>
            <a:defPPr marR="0" lvl="0" algn="l" rtl="0">
              <a:lnSpc>
                <a:spcPct val="100000"/>
              </a:lnSpc>
              <a:spcBef>
                <a:spcPts val="0"/>
              </a:spcBef>
              <a:spcAft>
                <a:spcPts val="0"/>
              </a:spcAft>
            </a:defPPr>
            <a:lvl1pPr marL="0" marR="0" lvl="0" indent="0" algn="l" rtl="0">
              <a:lnSpc>
                <a:spcPct val="80000"/>
              </a:lnSpc>
              <a:spcBef>
                <a:spcPts val="0"/>
              </a:spcBef>
              <a:spcAft>
                <a:spcPts val="0"/>
              </a:spcAft>
              <a:buSzPct val="100000"/>
              <a:buFont typeface="Helvetica Neue"/>
              <a:buNone/>
              <a:defRPr sz="4000" b="1" i="0" u="none" strike="noStrike" cap="none">
                <a:solidFill>
                  <a:srgbClr val="000000"/>
                </a:solidFill>
                <a:latin typeface="Helvetica Neue"/>
                <a:ea typeface="Helvetica Neue"/>
                <a:cs typeface="Helvetica Neue"/>
                <a:sym typeface="Helvetica Neue"/>
              </a:defRPr>
            </a:lvl1pPr>
            <a:lvl2pPr marL="0" marR="0" lvl="1" indent="0" algn="l" rtl="0">
              <a:lnSpc>
                <a:spcPct val="90000"/>
              </a:lnSpc>
              <a:spcBef>
                <a:spcPts val="0"/>
              </a:spcBef>
              <a:spcAft>
                <a:spcPts val="0"/>
              </a:spcAft>
              <a:buSzPct val="1000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3pPr>
            <a:lvl4pPr marL="0" marR="0" lvl="3" indent="0" algn="l" rtl="0">
              <a:lnSpc>
                <a:spcPct val="90000"/>
              </a:lnSpc>
              <a:spcBef>
                <a:spcPts val="0"/>
              </a:spcBef>
              <a:spcAft>
                <a:spcPts val="0"/>
              </a:spcAft>
              <a:buClr>
                <a:srgbClr val="424242"/>
              </a:buClr>
              <a:buSzPct val="100000"/>
              <a:buFont typeface="Helvetica Neue"/>
              <a:buNone/>
              <a:defRPr sz="700" b="0" i="0" u="none" strike="noStrike" cap="none">
                <a:solidFill>
                  <a:srgbClr val="000000"/>
                </a:solidFill>
                <a:latin typeface="Arial"/>
                <a:ea typeface="Arial"/>
                <a:cs typeface="Arial"/>
                <a:sym typeface="Arial"/>
              </a:defRPr>
            </a:lvl4pPr>
            <a:lvl5pPr marL="0" marR="0" lvl="4"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5pPr>
            <a:lvl6pPr marL="0" marR="0" lvl="5"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6pPr>
            <a:lvl7pPr marL="0" marR="0" lvl="6"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7pPr>
            <a:lvl8pPr marL="0" marR="0" lvl="7"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8pPr>
            <a:lvl9pPr marL="0" marR="0" lvl="8"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9pPr>
          </a:lstStyle>
          <a:p>
            <a:r>
              <a:rPr lang="en-US" sz="3000" dirty="0" smtClean="0">
                <a:solidFill>
                  <a:srgbClr val="434343"/>
                </a:solidFill>
              </a:rPr>
              <a:t>Facebook likes (as of June 30)</a:t>
            </a:r>
            <a:endParaRPr lang="en" sz="3000" dirty="0">
              <a:solidFill>
                <a:srgbClr val="434343"/>
              </a:solidFill>
            </a:endParaRPr>
          </a:p>
        </p:txBody>
      </p:sp>
      <p:graphicFrame>
        <p:nvGraphicFramePr>
          <p:cNvPr id="6" name="Chart 5"/>
          <p:cNvGraphicFramePr>
            <a:graphicFrameLocks/>
          </p:cNvGraphicFramePr>
          <p:nvPr>
            <p:extLst>
              <p:ext uri="{D42A27DB-BD31-4B8C-83A1-F6EECF244321}">
                <p14:modId xmlns:p14="http://schemas.microsoft.com/office/powerpoint/2010/main" val="2078200693"/>
              </p:ext>
            </p:extLst>
          </p:nvPr>
        </p:nvGraphicFramePr>
        <p:xfrm>
          <a:off x="1290555" y="902499"/>
          <a:ext cx="6528931" cy="42292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023773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17</a:t>
            </a:fld>
            <a:endParaRPr lang="en"/>
          </a:p>
        </p:txBody>
      </p:sp>
      <p:sp>
        <p:nvSpPr>
          <p:cNvPr id="161" name="Shape 161"/>
          <p:cNvSpPr txBox="1"/>
          <p:nvPr/>
        </p:nvSpPr>
        <p:spPr>
          <a:xfrm>
            <a:off x="6828125" y="5081050"/>
            <a:ext cx="1558800" cy="193500"/>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rgbClr val="B7B7B7"/>
                </a:solidFill>
                <a:latin typeface="Helvetica Neue"/>
                <a:ea typeface="Helvetica Neue"/>
                <a:cs typeface="Helvetica Neue"/>
                <a:sym typeface="Helvetica Neue"/>
              </a:rPr>
              <a:t>As of June 30, 2016</a:t>
            </a:r>
            <a:endParaRPr lang="en" sz="1000" dirty="0">
              <a:solidFill>
                <a:srgbClr val="B7B7B7"/>
              </a:solidFill>
              <a:latin typeface="Helvetica Neue"/>
              <a:ea typeface="Helvetica Neue"/>
              <a:cs typeface="Helvetica Neue"/>
              <a:sym typeface="Helvetica Neue"/>
            </a:endParaRPr>
          </a:p>
        </p:txBody>
      </p:sp>
      <p:sp>
        <p:nvSpPr>
          <p:cNvPr id="10" name="Shape 152"/>
          <p:cNvSpPr txBox="1">
            <a:spLocks/>
          </p:cNvSpPr>
          <p:nvPr/>
        </p:nvSpPr>
        <p:spPr>
          <a:xfrm>
            <a:off x="501600" y="351275"/>
            <a:ext cx="8140800" cy="651900"/>
          </a:xfrm>
          <a:prstGeom prst="rect">
            <a:avLst/>
          </a:prstGeom>
          <a:noFill/>
          <a:ln>
            <a:noFill/>
          </a:ln>
        </p:spPr>
        <p:txBody>
          <a:bodyPr lIns="44200" tIns="44200" rIns="44200" bIns="44200" anchor="t" anchorCtr="0">
            <a:noAutofit/>
          </a:bodyPr>
          <a:lstStyle>
            <a:defPPr marR="0" lvl="0" algn="l" rtl="0">
              <a:lnSpc>
                <a:spcPct val="100000"/>
              </a:lnSpc>
              <a:spcBef>
                <a:spcPts val="0"/>
              </a:spcBef>
              <a:spcAft>
                <a:spcPts val="0"/>
              </a:spcAft>
            </a:defPPr>
            <a:lvl1pPr marL="0" marR="0" lvl="0" indent="0" algn="l" rtl="0">
              <a:lnSpc>
                <a:spcPct val="80000"/>
              </a:lnSpc>
              <a:spcBef>
                <a:spcPts val="0"/>
              </a:spcBef>
              <a:spcAft>
                <a:spcPts val="0"/>
              </a:spcAft>
              <a:buSzPct val="100000"/>
              <a:buFont typeface="Helvetica Neue"/>
              <a:buNone/>
              <a:defRPr sz="4000" b="1" i="0" u="none" strike="noStrike" cap="none">
                <a:solidFill>
                  <a:srgbClr val="000000"/>
                </a:solidFill>
                <a:latin typeface="Helvetica Neue"/>
                <a:ea typeface="Helvetica Neue"/>
                <a:cs typeface="Helvetica Neue"/>
                <a:sym typeface="Helvetica Neue"/>
              </a:defRPr>
            </a:lvl1pPr>
            <a:lvl2pPr marL="0" marR="0" lvl="1" indent="0" algn="l" rtl="0">
              <a:lnSpc>
                <a:spcPct val="90000"/>
              </a:lnSpc>
              <a:spcBef>
                <a:spcPts val="0"/>
              </a:spcBef>
              <a:spcAft>
                <a:spcPts val="0"/>
              </a:spcAft>
              <a:buSzPct val="1000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3pPr>
            <a:lvl4pPr marL="0" marR="0" lvl="3" indent="0" algn="l" rtl="0">
              <a:lnSpc>
                <a:spcPct val="90000"/>
              </a:lnSpc>
              <a:spcBef>
                <a:spcPts val="0"/>
              </a:spcBef>
              <a:spcAft>
                <a:spcPts val="0"/>
              </a:spcAft>
              <a:buClr>
                <a:srgbClr val="424242"/>
              </a:buClr>
              <a:buSzPct val="100000"/>
              <a:buFont typeface="Helvetica Neue"/>
              <a:buNone/>
              <a:defRPr sz="700" b="0" i="0" u="none" strike="noStrike" cap="none">
                <a:solidFill>
                  <a:srgbClr val="000000"/>
                </a:solidFill>
                <a:latin typeface="Arial"/>
                <a:ea typeface="Arial"/>
                <a:cs typeface="Arial"/>
                <a:sym typeface="Arial"/>
              </a:defRPr>
            </a:lvl4pPr>
            <a:lvl5pPr marL="0" marR="0" lvl="4"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5pPr>
            <a:lvl6pPr marL="0" marR="0" lvl="5"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6pPr>
            <a:lvl7pPr marL="0" marR="0" lvl="6"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7pPr>
            <a:lvl8pPr marL="0" marR="0" lvl="7"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8pPr>
            <a:lvl9pPr marL="0" marR="0" lvl="8"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9pPr>
          </a:lstStyle>
          <a:p>
            <a:r>
              <a:rPr lang="en-US" sz="3000" dirty="0">
                <a:solidFill>
                  <a:srgbClr val="434343"/>
                </a:solidFill>
              </a:rPr>
              <a:t>Twitter </a:t>
            </a:r>
            <a:r>
              <a:rPr lang="en-US" sz="3000" dirty="0" smtClean="0">
                <a:solidFill>
                  <a:srgbClr val="434343"/>
                </a:solidFill>
              </a:rPr>
              <a:t>followers </a:t>
            </a:r>
            <a:r>
              <a:rPr lang="en-US" sz="3000" dirty="0">
                <a:solidFill>
                  <a:srgbClr val="434343"/>
                </a:solidFill>
              </a:rPr>
              <a:t>(as of June 30)</a:t>
            </a:r>
            <a:endParaRPr lang="en" sz="3000" dirty="0">
              <a:solidFill>
                <a:srgbClr val="434343"/>
              </a:solidFill>
            </a:endParaRPr>
          </a:p>
          <a:p>
            <a:endParaRPr lang="en" sz="3000" dirty="0">
              <a:solidFill>
                <a:srgbClr val="434343"/>
              </a:solidFill>
            </a:endParaRPr>
          </a:p>
        </p:txBody>
      </p:sp>
      <p:graphicFrame>
        <p:nvGraphicFramePr>
          <p:cNvPr id="6" name="Chart 5"/>
          <p:cNvGraphicFramePr>
            <a:graphicFrameLocks/>
          </p:cNvGraphicFramePr>
          <p:nvPr>
            <p:extLst>
              <p:ext uri="{D42A27DB-BD31-4B8C-83A1-F6EECF244321}">
                <p14:modId xmlns:p14="http://schemas.microsoft.com/office/powerpoint/2010/main" val="657758294"/>
              </p:ext>
            </p:extLst>
          </p:nvPr>
        </p:nvGraphicFramePr>
        <p:xfrm>
          <a:off x="1112290" y="941670"/>
          <a:ext cx="6989534" cy="41905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662912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18</a:t>
            </a:fld>
            <a:endParaRPr lang="en"/>
          </a:p>
        </p:txBody>
      </p:sp>
      <p:sp>
        <p:nvSpPr>
          <p:cNvPr id="161" name="Shape 161"/>
          <p:cNvSpPr txBox="1"/>
          <p:nvPr/>
        </p:nvSpPr>
        <p:spPr>
          <a:xfrm>
            <a:off x="7540152" y="2396376"/>
            <a:ext cx="1603848" cy="1254162"/>
          </a:xfrm>
          <a:prstGeom prst="rect">
            <a:avLst/>
          </a:prstGeom>
          <a:noFill/>
          <a:ln>
            <a:noFill/>
          </a:ln>
        </p:spPr>
        <p:txBody>
          <a:bodyPr lIns="91425" tIns="91425" rIns="91425" bIns="91425" anchor="t" anchorCtr="0">
            <a:noAutofit/>
          </a:bodyPr>
          <a:lstStyle/>
          <a:p>
            <a:pPr lvl="0">
              <a:spcBef>
                <a:spcPts val="0"/>
              </a:spcBef>
              <a:buNone/>
            </a:pPr>
            <a:r>
              <a:rPr lang="en-US" b="1" dirty="0" smtClean="0">
                <a:solidFill>
                  <a:schemeClr val="bg1"/>
                </a:solidFill>
                <a:latin typeface="Helvetica Neue"/>
                <a:ea typeface="Helvetica Neue"/>
                <a:cs typeface="Helvetica Neue"/>
                <a:sym typeface="Helvetica Neue"/>
              </a:rPr>
              <a:t>Twitter followers as of June 30, 2016</a:t>
            </a:r>
            <a:endParaRPr lang="en" b="1" dirty="0">
              <a:solidFill>
                <a:schemeClr val="bg1"/>
              </a:solidFill>
              <a:latin typeface="Helvetica Neue"/>
              <a:ea typeface="Helvetica Neue"/>
              <a:cs typeface="Helvetica Neue"/>
              <a:sym typeface="Helvetica Neue"/>
            </a:endParaRPr>
          </a:p>
        </p:txBody>
      </p:sp>
      <p:sp>
        <p:nvSpPr>
          <p:cNvPr id="10" name="Shape 152"/>
          <p:cNvSpPr txBox="1">
            <a:spLocks/>
          </p:cNvSpPr>
          <p:nvPr/>
        </p:nvSpPr>
        <p:spPr>
          <a:xfrm>
            <a:off x="501600" y="351275"/>
            <a:ext cx="8140800" cy="651900"/>
          </a:xfrm>
          <a:prstGeom prst="rect">
            <a:avLst/>
          </a:prstGeom>
          <a:noFill/>
          <a:ln>
            <a:noFill/>
          </a:ln>
        </p:spPr>
        <p:txBody>
          <a:bodyPr lIns="44200" tIns="44200" rIns="44200" bIns="44200" anchor="t" anchorCtr="0">
            <a:noAutofit/>
          </a:bodyPr>
          <a:lstStyle>
            <a:defPPr marR="0" lvl="0" algn="l" rtl="0">
              <a:lnSpc>
                <a:spcPct val="100000"/>
              </a:lnSpc>
              <a:spcBef>
                <a:spcPts val="0"/>
              </a:spcBef>
              <a:spcAft>
                <a:spcPts val="0"/>
              </a:spcAft>
            </a:defPPr>
            <a:lvl1pPr marL="0" marR="0" lvl="0" indent="0" algn="l" rtl="0">
              <a:lnSpc>
                <a:spcPct val="80000"/>
              </a:lnSpc>
              <a:spcBef>
                <a:spcPts val="0"/>
              </a:spcBef>
              <a:spcAft>
                <a:spcPts val="0"/>
              </a:spcAft>
              <a:buSzPct val="100000"/>
              <a:buFont typeface="Helvetica Neue"/>
              <a:buNone/>
              <a:defRPr sz="4000" b="1" i="0" u="none" strike="noStrike" cap="none">
                <a:solidFill>
                  <a:srgbClr val="000000"/>
                </a:solidFill>
                <a:latin typeface="Helvetica Neue"/>
                <a:ea typeface="Helvetica Neue"/>
                <a:cs typeface="Helvetica Neue"/>
                <a:sym typeface="Helvetica Neue"/>
              </a:defRPr>
            </a:lvl1pPr>
            <a:lvl2pPr marL="0" marR="0" lvl="1" indent="0" algn="l" rtl="0">
              <a:lnSpc>
                <a:spcPct val="90000"/>
              </a:lnSpc>
              <a:spcBef>
                <a:spcPts val="0"/>
              </a:spcBef>
              <a:spcAft>
                <a:spcPts val="0"/>
              </a:spcAft>
              <a:buSzPct val="1000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3pPr>
            <a:lvl4pPr marL="0" marR="0" lvl="3" indent="0" algn="l" rtl="0">
              <a:lnSpc>
                <a:spcPct val="90000"/>
              </a:lnSpc>
              <a:spcBef>
                <a:spcPts val="0"/>
              </a:spcBef>
              <a:spcAft>
                <a:spcPts val="0"/>
              </a:spcAft>
              <a:buClr>
                <a:srgbClr val="424242"/>
              </a:buClr>
              <a:buSzPct val="100000"/>
              <a:buFont typeface="Helvetica Neue"/>
              <a:buNone/>
              <a:defRPr sz="700" b="0" i="0" u="none" strike="noStrike" cap="none">
                <a:solidFill>
                  <a:srgbClr val="000000"/>
                </a:solidFill>
                <a:latin typeface="Arial"/>
                <a:ea typeface="Arial"/>
                <a:cs typeface="Arial"/>
                <a:sym typeface="Arial"/>
              </a:defRPr>
            </a:lvl4pPr>
            <a:lvl5pPr marL="0" marR="0" lvl="4"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5pPr>
            <a:lvl6pPr marL="0" marR="0" lvl="5"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6pPr>
            <a:lvl7pPr marL="0" marR="0" lvl="6"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7pPr>
            <a:lvl8pPr marL="0" marR="0" lvl="7"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8pPr>
            <a:lvl9pPr marL="0" marR="0" lvl="8"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9pPr>
          </a:lstStyle>
          <a:p>
            <a:r>
              <a:rPr lang="en-US" sz="3000" dirty="0" smtClean="0">
                <a:solidFill>
                  <a:srgbClr val="434343"/>
                </a:solidFill>
              </a:rPr>
              <a:t>We then took one step back</a:t>
            </a:r>
            <a:r>
              <a:rPr lang="is-IS" sz="3000" dirty="0" smtClean="0">
                <a:solidFill>
                  <a:srgbClr val="434343"/>
                </a:solidFill>
              </a:rPr>
              <a:t>…</a:t>
            </a:r>
            <a:endParaRPr lang="en" sz="3000" dirty="0">
              <a:solidFill>
                <a:srgbClr val="434343"/>
              </a:solidFill>
            </a:endParaRPr>
          </a:p>
        </p:txBody>
      </p:sp>
      <p:graphicFrame>
        <p:nvGraphicFramePr>
          <p:cNvPr id="6" name="Chart 5"/>
          <p:cNvGraphicFramePr>
            <a:graphicFrameLocks/>
          </p:cNvGraphicFramePr>
          <p:nvPr>
            <p:extLst>
              <p:ext uri="{D42A27DB-BD31-4B8C-83A1-F6EECF244321}">
                <p14:modId xmlns:p14="http://schemas.microsoft.com/office/powerpoint/2010/main" val="2024000448"/>
              </p:ext>
            </p:extLst>
          </p:nvPr>
        </p:nvGraphicFramePr>
        <p:xfrm>
          <a:off x="1002315" y="921938"/>
          <a:ext cx="6732465" cy="42150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36036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19</a:t>
            </a:fld>
            <a:endParaRPr lang="en"/>
          </a:p>
        </p:txBody>
      </p:sp>
      <p:sp>
        <p:nvSpPr>
          <p:cNvPr id="10" name="Shape 152"/>
          <p:cNvSpPr txBox="1">
            <a:spLocks/>
          </p:cNvSpPr>
          <p:nvPr/>
        </p:nvSpPr>
        <p:spPr>
          <a:xfrm>
            <a:off x="501600" y="351275"/>
            <a:ext cx="8140800" cy="651900"/>
          </a:xfrm>
          <a:prstGeom prst="rect">
            <a:avLst/>
          </a:prstGeom>
          <a:noFill/>
          <a:ln>
            <a:noFill/>
          </a:ln>
        </p:spPr>
        <p:txBody>
          <a:bodyPr lIns="44200" tIns="44200" rIns="44200" bIns="44200" anchor="t" anchorCtr="0">
            <a:noAutofit/>
          </a:bodyPr>
          <a:lstStyle>
            <a:defPPr marR="0" lvl="0" algn="l" rtl="0">
              <a:lnSpc>
                <a:spcPct val="100000"/>
              </a:lnSpc>
              <a:spcBef>
                <a:spcPts val="0"/>
              </a:spcBef>
              <a:spcAft>
                <a:spcPts val="0"/>
              </a:spcAft>
            </a:defPPr>
            <a:lvl1pPr marL="0" marR="0" lvl="0" indent="0" algn="l" rtl="0">
              <a:lnSpc>
                <a:spcPct val="80000"/>
              </a:lnSpc>
              <a:spcBef>
                <a:spcPts val="0"/>
              </a:spcBef>
              <a:spcAft>
                <a:spcPts val="0"/>
              </a:spcAft>
              <a:buSzPct val="100000"/>
              <a:buFont typeface="Helvetica Neue"/>
              <a:buNone/>
              <a:defRPr sz="4000" b="1" i="0" u="none" strike="noStrike" cap="none">
                <a:solidFill>
                  <a:srgbClr val="000000"/>
                </a:solidFill>
                <a:latin typeface="Helvetica Neue"/>
                <a:ea typeface="Helvetica Neue"/>
                <a:cs typeface="Helvetica Neue"/>
                <a:sym typeface="Helvetica Neue"/>
              </a:defRPr>
            </a:lvl1pPr>
            <a:lvl2pPr marL="0" marR="0" lvl="1" indent="0" algn="l" rtl="0">
              <a:lnSpc>
                <a:spcPct val="90000"/>
              </a:lnSpc>
              <a:spcBef>
                <a:spcPts val="0"/>
              </a:spcBef>
              <a:spcAft>
                <a:spcPts val="0"/>
              </a:spcAft>
              <a:buSzPct val="1000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3pPr>
            <a:lvl4pPr marL="0" marR="0" lvl="3" indent="0" algn="l" rtl="0">
              <a:lnSpc>
                <a:spcPct val="90000"/>
              </a:lnSpc>
              <a:spcBef>
                <a:spcPts val="0"/>
              </a:spcBef>
              <a:spcAft>
                <a:spcPts val="0"/>
              </a:spcAft>
              <a:buClr>
                <a:srgbClr val="424242"/>
              </a:buClr>
              <a:buSzPct val="100000"/>
              <a:buFont typeface="Helvetica Neue"/>
              <a:buNone/>
              <a:defRPr sz="700" b="0" i="0" u="none" strike="noStrike" cap="none">
                <a:solidFill>
                  <a:srgbClr val="000000"/>
                </a:solidFill>
                <a:latin typeface="Arial"/>
                <a:ea typeface="Arial"/>
                <a:cs typeface="Arial"/>
                <a:sym typeface="Arial"/>
              </a:defRPr>
            </a:lvl4pPr>
            <a:lvl5pPr marL="0" marR="0" lvl="4"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5pPr>
            <a:lvl6pPr marL="0" marR="0" lvl="5"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6pPr>
            <a:lvl7pPr marL="0" marR="0" lvl="6"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7pPr>
            <a:lvl8pPr marL="0" marR="0" lvl="7"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8pPr>
            <a:lvl9pPr marL="0" marR="0" lvl="8"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9pPr>
          </a:lstStyle>
          <a:p>
            <a:r>
              <a:rPr lang="en-US" sz="3000" dirty="0" smtClean="0">
                <a:solidFill>
                  <a:srgbClr val="434343"/>
                </a:solidFill>
              </a:rPr>
              <a:t>Then checked </a:t>
            </a:r>
            <a:r>
              <a:rPr lang="en-US" sz="3000" dirty="0" smtClean="0">
                <a:solidFill>
                  <a:srgbClr val="434343"/>
                </a:solidFill>
              </a:rPr>
              <a:t>again</a:t>
            </a:r>
            <a:r>
              <a:rPr lang="mr-IN" sz="3000" dirty="0" smtClean="0">
                <a:solidFill>
                  <a:srgbClr val="434343"/>
                </a:solidFill>
              </a:rPr>
              <a:t>…</a:t>
            </a:r>
            <a:endParaRPr lang="en" sz="3000" dirty="0">
              <a:solidFill>
                <a:srgbClr val="434343"/>
              </a:solidFill>
            </a:endParaRPr>
          </a:p>
        </p:txBody>
      </p:sp>
      <p:graphicFrame>
        <p:nvGraphicFramePr>
          <p:cNvPr id="6" name="Chart 5"/>
          <p:cNvGraphicFramePr>
            <a:graphicFrameLocks/>
          </p:cNvGraphicFramePr>
          <p:nvPr>
            <p:extLst>
              <p:ext uri="{D42A27DB-BD31-4B8C-83A1-F6EECF244321}">
                <p14:modId xmlns:p14="http://schemas.microsoft.com/office/powerpoint/2010/main" val="1053629377"/>
              </p:ext>
            </p:extLst>
          </p:nvPr>
        </p:nvGraphicFramePr>
        <p:xfrm>
          <a:off x="1006830" y="945381"/>
          <a:ext cx="6738342" cy="4209578"/>
        </p:xfrm>
        <a:graphic>
          <a:graphicData uri="http://schemas.openxmlformats.org/drawingml/2006/chart">
            <c:chart xmlns:c="http://schemas.openxmlformats.org/drawingml/2006/chart" xmlns:r="http://schemas.openxmlformats.org/officeDocument/2006/relationships" r:id="rId3"/>
          </a:graphicData>
        </a:graphic>
      </p:graphicFrame>
      <p:sp>
        <p:nvSpPr>
          <p:cNvPr id="161" name="Shape 161"/>
          <p:cNvSpPr txBox="1"/>
          <p:nvPr/>
        </p:nvSpPr>
        <p:spPr>
          <a:xfrm>
            <a:off x="7537531" y="2459022"/>
            <a:ext cx="1606469" cy="1601561"/>
          </a:xfrm>
          <a:prstGeom prst="rect">
            <a:avLst/>
          </a:prstGeom>
          <a:noFill/>
          <a:ln>
            <a:noFill/>
          </a:ln>
        </p:spPr>
        <p:txBody>
          <a:bodyPr lIns="91425" tIns="91425" rIns="91425" bIns="91425" anchor="t" anchorCtr="0">
            <a:noAutofit/>
          </a:bodyPr>
          <a:lstStyle/>
          <a:p>
            <a:pPr lvl="0">
              <a:spcBef>
                <a:spcPts val="0"/>
              </a:spcBef>
              <a:buNone/>
            </a:pPr>
            <a:r>
              <a:rPr lang="en-US" b="1" dirty="0" smtClean="0">
                <a:solidFill>
                  <a:schemeClr val="bg1"/>
                </a:solidFill>
                <a:latin typeface="Helvetica Neue"/>
                <a:ea typeface="Helvetica Neue"/>
                <a:cs typeface="Helvetica Neue"/>
                <a:sym typeface="Helvetica Neue"/>
              </a:rPr>
              <a:t>Twitter followers of October 5, 2016</a:t>
            </a:r>
            <a:endParaRPr lang="en" b="1" dirty="0">
              <a:solidFill>
                <a:schemeClr val="bg1"/>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8009252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8" name="Content Placeholder 2"/>
          <p:cNvSpPr>
            <a:spLocks noGrp="1"/>
          </p:cNvSpPr>
          <p:nvPr>
            <p:ph type="body" idx="1"/>
          </p:nvPr>
        </p:nvSpPr>
        <p:spPr>
          <a:xfrm>
            <a:off x="501650" y="675331"/>
            <a:ext cx="8140800" cy="4334100"/>
          </a:xfrm>
        </p:spPr>
        <p:txBody>
          <a:bodyPr/>
          <a:lstStyle/>
          <a:p>
            <a:pPr marL="0" indent="0">
              <a:spcAft>
                <a:spcPts val="600"/>
              </a:spcAft>
            </a:pPr>
            <a:endParaRPr lang="en-US" dirty="0" smtClean="0">
              <a:latin typeface="Franklin Gothic Medium"/>
              <a:cs typeface="Franklin Gothic Medium"/>
            </a:endParaRPr>
          </a:p>
          <a:p>
            <a:pPr marL="0" indent="0">
              <a:spcAft>
                <a:spcPts val="600"/>
              </a:spcAft>
            </a:pPr>
            <a:r>
              <a:rPr lang="en-US" dirty="0">
                <a:latin typeface="Franklin Gothic Medium"/>
                <a:cs typeface="Franklin Gothic Medium"/>
              </a:rPr>
              <a:t/>
            </a:r>
            <a:br>
              <a:rPr lang="en-US" dirty="0">
                <a:latin typeface="Franklin Gothic Medium"/>
                <a:cs typeface="Franklin Gothic Medium"/>
              </a:rPr>
            </a:br>
            <a:r>
              <a:rPr lang="en-US" sz="1800" dirty="0" smtClean="0"/>
              <a:t>Undergraduate students</a:t>
            </a:r>
          </a:p>
          <a:p>
            <a:pPr marL="285750" lvl="1" indent="-285750">
              <a:lnSpc>
                <a:spcPts val="2400"/>
              </a:lnSpc>
              <a:spcBef>
                <a:spcPts val="0"/>
              </a:spcBef>
              <a:spcAft>
                <a:spcPts val="600"/>
              </a:spcAft>
              <a:buFont typeface="Arial"/>
              <a:buChar char="•"/>
            </a:pPr>
            <a:r>
              <a:rPr lang="en-US" sz="1800" dirty="0" smtClean="0">
                <a:latin typeface="Helvetica Neue"/>
                <a:cs typeface="Helvetica Neue"/>
              </a:rPr>
              <a:t>Incoming MIT students are getting “better” and yield at a record high</a:t>
            </a:r>
          </a:p>
          <a:p>
            <a:pPr marL="285750" lvl="1" indent="-285750">
              <a:lnSpc>
                <a:spcPts val="2400"/>
              </a:lnSpc>
              <a:spcBef>
                <a:spcPts val="0"/>
              </a:spcBef>
              <a:spcAft>
                <a:spcPts val="600"/>
              </a:spcAft>
              <a:buFont typeface="Arial"/>
              <a:buChar char="•"/>
            </a:pPr>
            <a:r>
              <a:rPr lang="en-US" sz="1800" dirty="0" smtClean="0">
                <a:latin typeface="Helvetica Neue"/>
                <a:cs typeface="Helvetica Neue"/>
              </a:rPr>
              <a:t>Peer competition (HYPS) continuing to increase, esp. Stanford</a:t>
            </a:r>
          </a:p>
          <a:p>
            <a:pPr marL="0" indent="0">
              <a:spcAft>
                <a:spcPts val="600"/>
              </a:spcAft>
            </a:pPr>
            <a:r>
              <a:rPr lang="en-US" sz="1800" dirty="0" smtClean="0"/>
              <a:t/>
            </a:r>
            <a:br>
              <a:rPr lang="en-US" sz="1800" dirty="0" smtClean="0"/>
            </a:br>
            <a:r>
              <a:rPr lang="en-US" sz="1800" dirty="0" smtClean="0"/>
              <a:t>Graduate students</a:t>
            </a:r>
          </a:p>
          <a:p>
            <a:pPr marL="285750" lvl="1" indent="-285750">
              <a:spcBef>
                <a:spcPts val="0"/>
              </a:spcBef>
              <a:spcAft>
                <a:spcPts val="600"/>
              </a:spcAft>
              <a:buFont typeface="Arial"/>
              <a:buChar char="•"/>
            </a:pPr>
            <a:r>
              <a:rPr lang="en-US" sz="1800" dirty="0" smtClean="0">
                <a:latin typeface="Helvetica Neue"/>
                <a:cs typeface="Helvetica Neue"/>
              </a:rPr>
              <a:t>Stanford </a:t>
            </a:r>
            <a:r>
              <a:rPr lang="en-US" sz="1800" dirty="0">
                <a:latin typeface="Helvetica Neue"/>
                <a:cs typeface="Helvetica Neue"/>
              </a:rPr>
              <a:t>remains our top competitor across all </a:t>
            </a:r>
            <a:r>
              <a:rPr lang="en-US" sz="1800" dirty="0" smtClean="0">
                <a:latin typeface="Helvetica Neue"/>
                <a:cs typeface="Helvetica Neue"/>
              </a:rPr>
              <a:t>DLCs</a:t>
            </a:r>
          </a:p>
          <a:p>
            <a:pPr marL="285750" lvl="1" indent="-285750">
              <a:spcBef>
                <a:spcPts val="0"/>
              </a:spcBef>
              <a:spcAft>
                <a:spcPts val="600"/>
              </a:spcAft>
              <a:buFont typeface="Arial"/>
              <a:buChar char="•"/>
            </a:pPr>
            <a:r>
              <a:rPr lang="en-US" sz="1800" dirty="0" smtClean="0">
                <a:latin typeface="Helvetica Neue"/>
                <a:cs typeface="Helvetica Neue"/>
              </a:rPr>
              <a:t>MIT </a:t>
            </a:r>
            <a:r>
              <a:rPr lang="en-US" sz="1800" dirty="0">
                <a:latin typeface="Helvetica Neue"/>
                <a:cs typeface="Helvetica Neue"/>
              </a:rPr>
              <a:t>EECS </a:t>
            </a:r>
            <a:r>
              <a:rPr lang="en-US" sz="1800" dirty="0" err="1">
                <a:latin typeface="Helvetica Neue"/>
                <a:cs typeface="Helvetica Neue"/>
              </a:rPr>
              <a:t>vs</a:t>
            </a:r>
            <a:r>
              <a:rPr lang="en-US" sz="1800" dirty="0">
                <a:latin typeface="Helvetica Neue"/>
                <a:cs typeface="Helvetica Neue"/>
              </a:rPr>
              <a:t> Stanford </a:t>
            </a:r>
            <a:r>
              <a:rPr lang="en-US" sz="1800" dirty="0" smtClean="0">
                <a:latin typeface="Helvetica Neue"/>
                <a:cs typeface="Helvetica Neue"/>
              </a:rPr>
              <a:t>is concerning (as are </a:t>
            </a:r>
            <a:r>
              <a:rPr lang="en-US" sz="1800" dirty="0">
                <a:latin typeface="Helvetica Neue"/>
                <a:cs typeface="Helvetica Neue"/>
              </a:rPr>
              <a:t>DMSE, IDSS, and BE</a:t>
            </a:r>
            <a:r>
              <a:rPr lang="en-US" sz="1800" dirty="0" smtClean="0">
                <a:latin typeface="Helvetica Neue"/>
                <a:cs typeface="Helvetica Neue"/>
              </a:rPr>
              <a:t>)</a:t>
            </a:r>
            <a:endParaRPr lang="en-US" sz="1800" dirty="0">
              <a:latin typeface="Helvetica Neue"/>
              <a:cs typeface="Helvetica Neue"/>
            </a:endParaRPr>
          </a:p>
          <a:p>
            <a:pPr marL="0" indent="0">
              <a:spcAft>
                <a:spcPts val="600"/>
              </a:spcAft>
            </a:pPr>
            <a:r>
              <a:rPr lang="en-US" sz="1800" dirty="0" smtClean="0"/>
              <a:t/>
            </a:r>
            <a:br>
              <a:rPr lang="en-US" sz="1800" dirty="0" smtClean="0"/>
            </a:br>
            <a:r>
              <a:rPr lang="en-US" sz="1800" dirty="0" smtClean="0"/>
              <a:t>Faculty</a:t>
            </a:r>
          </a:p>
          <a:p>
            <a:pPr marL="285750" lvl="1" indent="-285750">
              <a:spcBef>
                <a:spcPts val="0"/>
              </a:spcBef>
              <a:spcAft>
                <a:spcPts val="600"/>
              </a:spcAft>
              <a:buFont typeface="Arial"/>
              <a:buChar char="•"/>
            </a:pPr>
            <a:r>
              <a:rPr lang="en-US" sz="1800" dirty="0" smtClean="0">
                <a:latin typeface="Helvetica Neue"/>
                <a:cs typeface="Helvetica Neue"/>
              </a:rPr>
              <a:t>We anticipate ongoing fights for the best people (hiring &amp; retention)</a:t>
            </a:r>
          </a:p>
          <a:p>
            <a:pPr marL="285750" lvl="1" indent="-285750">
              <a:spcBef>
                <a:spcPts val="0"/>
              </a:spcBef>
              <a:spcAft>
                <a:spcPts val="600"/>
              </a:spcAft>
              <a:buFont typeface="Arial"/>
              <a:buChar char="•"/>
            </a:pPr>
            <a:r>
              <a:rPr lang="en-US" sz="1800" dirty="0" smtClean="0">
                <a:latin typeface="Helvetica Neue"/>
                <a:cs typeface="Helvetica Neue"/>
              </a:rPr>
              <a:t>Industry is ever more attractive</a:t>
            </a:r>
          </a:p>
        </p:txBody>
      </p:sp>
      <p:sp>
        <p:nvSpPr>
          <p:cNvPr id="90" name="Shape 90"/>
          <p:cNvSpPr txBox="1">
            <a:spLocks noGrp="1"/>
          </p:cNvSpPr>
          <p:nvPr>
            <p:ph type="title"/>
          </p:nvPr>
        </p:nvSpPr>
        <p:spPr>
          <a:xfrm>
            <a:off x="501650" y="82550"/>
            <a:ext cx="8140800" cy="476400"/>
          </a:xfrm>
          <a:prstGeom prst="rect">
            <a:avLst/>
          </a:prstGeom>
        </p:spPr>
        <p:txBody>
          <a:bodyPr lIns="44200" tIns="44200" rIns="44200" bIns="44200" anchor="ctr" anchorCtr="0">
            <a:noAutofit/>
          </a:bodyPr>
          <a:lstStyle/>
          <a:p>
            <a:pPr lvl="0">
              <a:spcBef>
                <a:spcPts val="0"/>
              </a:spcBef>
              <a:buNone/>
            </a:pPr>
            <a:r>
              <a:rPr lang="en-US" dirty="0" smtClean="0">
                <a:solidFill>
                  <a:srgbClr val="666666"/>
                </a:solidFill>
              </a:rPr>
              <a:t>Our charge by Dean </a:t>
            </a:r>
            <a:r>
              <a:rPr lang="en-US" dirty="0" err="1" smtClean="0">
                <a:solidFill>
                  <a:srgbClr val="666666"/>
                </a:solidFill>
              </a:rPr>
              <a:t>Waitz</a:t>
            </a:r>
            <a:r>
              <a:rPr lang="en-US" dirty="0" smtClean="0">
                <a:solidFill>
                  <a:srgbClr val="666666"/>
                </a:solidFill>
              </a:rPr>
              <a:t> &amp; his Dean’s Advisory Council (Fall 2016)</a:t>
            </a:r>
            <a:endParaRPr lang="en" dirty="0">
              <a:solidFill>
                <a:srgbClr val="666666"/>
              </a:solidFill>
            </a:endParaRPr>
          </a:p>
        </p:txBody>
      </p:sp>
      <p:sp>
        <p:nvSpPr>
          <p:cNvPr id="91" name="Shape 91"/>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a:t>
            </a:fld>
            <a:endParaRPr lang="en"/>
          </a:p>
        </p:txBody>
      </p:sp>
      <p:sp>
        <p:nvSpPr>
          <p:cNvPr id="9" name="Text Placeholder 1"/>
          <p:cNvSpPr txBox="1">
            <a:spLocks/>
          </p:cNvSpPr>
          <p:nvPr/>
        </p:nvSpPr>
        <p:spPr>
          <a:xfrm>
            <a:off x="0" y="628838"/>
            <a:ext cx="9144000" cy="739943"/>
          </a:xfrm>
          <a:prstGeom prst="rect">
            <a:avLst/>
          </a:prstGeom>
        </p:spPr>
        <p:txBody>
          <a:bodyPr/>
          <a:lstStyle>
            <a:lvl1pPr marL="342900" indent="-342900" algn="l" rtl="0" eaLnBrk="0" fontAlgn="base" hangingPunct="0">
              <a:spcBef>
                <a:spcPct val="20000"/>
              </a:spcBef>
              <a:spcAft>
                <a:spcPct val="0"/>
              </a:spcAft>
              <a:defRPr sz="2400">
                <a:solidFill>
                  <a:schemeClr val="tx2"/>
                </a:solidFill>
                <a:latin typeface="Franklin Gothic Book"/>
                <a:ea typeface="+mn-ea"/>
                <a:cs typeface="Franklin Gothic Book"/>
              </a:defRPr>
            </a:lvl1pPr>
            <a:lvl2pPr marL="742950" indent="-285750" algn="l" rtl="0" eaLnBrk="0" fontAlgn="base" hangingPunct="0">
              <a:spcBef>
                <a:spcPct val="20000"/>
              </a:spcBef>
              <a:spcAft>
                <a:spcPct val="0"/>
              </a:spcAft>
              <a:buFont typeface="Arial" pitchFamily="34" charset="0"/>
              <a:buChar char="•"/>
              <a:defRPr sz="2000">
                <a:solidFill>
                  <a:schemeClr val="tx2"/>
                </a:solidFill>
                <a:latin typeface="Franklin Gothic Book"/>
                <a:cs typeface="Franklin Gothic Book"/>
              </a:defRPr>
            </a:lvl2pPr>
            <a:lvl3pPr marL="1143000" indent="-228600" algn="l" rtl="0" eaLnBrk="0" fontAlgn="base" hangingPunct="0">
              <a:spcBef>
                <a:spcPct val="20000"/>
              </a:spcBef>
              <a:spcAft>
                <a:spcPct val="0"/>
              </a:spcAft>
              <a:buFont typeface="Wingdings" pitchFamily="2" charset="2"/>
              <a:buChar char="§"/>
              <a:defRPr sz="2000">
                <a:solidFill>
                  <a:schemeClr val="tx2"/>
                </a:solidFill>
                <a:latin typeface="Franklin Gothic Book"/>
                <a:cs typeface="Franklin Gothic Book"/>
              </a:defRPr>
            </a:lvl3pPr>
            <a:lvl4pPr marL="1600200" indent="-228600" algn="l" rtl="0" eaLnBrk="0" fontAlgn="base" hangingPunct="0">
              <a:spcBef>
                <a:spcPct val="20000"/>
              </a:spcBef>
              <a:spcAft>
                <a:spcPct val="0"/>
              </a:spcAft>
              <a:buChar char="–"/>
              <a:defRPr>
                <a:solidFill>
                  <a:schemeClr val="tx2"/>
                </a:solidFill>
                <a:latin typeface="Franklin Gothic Book"/>
                <a:cs typeface="Franklin Gothic Book"/>
              </a:defRPr>
            </a:lvl4pPr>
            <a:lvl5pPr marL="2057400" indent="-228600" algn="l" rtl="0" eaLnBrk="0" fontAlgn="base" hangingPunct="0">
              <a:spcBef>
                <a:spcPct val="20000"/>
              </a:spcBef>
              <a:spcAft>
                <a:spcPct val="0"/>
              </a:spcAft>
              <a:buChar char="»"/>
              <a:defRPr>
                <a:solidFill>
                  <a:schemeClr val="tx2"/>
                </a:solidFill>
                <a:latin typeface="Franklin Gothic Book"/>
                <a:cs typeface="Franklin Gothic Book"/>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924"/>
              </a:spcBef>
            </a:pPr>
            <a:r>
              <a:rPr lang="en-US" sz="3000" b="1" dirty="0" smtClean="0">
                <a:solidFill>
                  <a:srgbClr val="960026"/>
                </a:solidFill>
                <a:latin typeface="Helvetica 85 Heavy"/>
                <a:cs typeface="Helvetica 85 Heavy"/>
              </a:rPr>
              <a:t>Attract top talent, at all levels</a:t>
            </a:r>
          </a:p>
          <a:p>
            <a:pPr marL="0" indent="0">
              <a:spcBef>
                <a:spcPts val="924"/>
              </a:spcBef>
            </a:pPr>
            <a:endParaRPr lang="en-US" sz="3000" b="1" dirty="0" smtClean="0">
              <a:latin typeface="Helvetica 85 Heavy"/>
              <a:cs typeface="Helvetica 85 Heavy"/>
            </a:endParaRPr>
          </a:p>
        </p:txBody>
      </p:sp>
    </p:spTree>
    <p:extLst>
      <p:ext uri="{BB962C8B-B14F-4D97-AF65-F5344CB8AC3E}">
        <p14:creationId xmlns:p14="http://schemas.microsoft.com/office/powerpoint/2010/main" val="27067624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Shape 158"/>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20</a:t>
            </a:fld>
            <a:endParaRPr lang="en"/>
          </a:p>
        </p:txBody>
      </p:sp>
      <p:sp>
        <p:nvSpPr>
          <p:cNvPr id="161" name="Shape 161"/>
          <p:cNvSpPr txBox="1"/>
          <p:nvPr/>
        </p:nvSpPr>
        <p:spPr>
          <a:xfrm>
            <a:off x="6828125" y="5081050"/>
            <a:ext cx="1558800" cy="193500"/>
          </a:xfrm>
          <a:prstGeom prst="rect">
            <a:avLst/>
          </a:prstGeom>
          <a:noFill/>
          <a:ln>
            <a:noFill/>
          </a:ln>
        </p:spPr>
        <p:txBody>
          <a:bodyPr lIns="91425" tIns="91425" rIns="91425" bIns="91425" anchor="t" anchorCtr="0">
            <a:noAutofit/>
          </a:bodyPr>
          <a:lstStyle/>
          <a:p>
            <a:pPr lvl="0">
              <a:spcBef>
                <a:spcPts val="0"/>
              </a:spcBef>
              <a:buNone/>
            </a:pPr>
            <a:r>
              <a:rPr lang="en-US" sz="1000" dirty="0" smtClean="0">
                <a:solidFill>
                  <a:srgbClr val="B7B7B7"/>
                </a:solidFill>
                <a:latin typeface="Helvetica Neue"/>
                <a:ea typeface="Helvetica Neue"/>
                <a:cs typeface="Helvetica Neue"/>
                <a:sym typeface="Helvetica Neue"/>
              </a:rPr>
              <a:t>As of June 30, 2016</a:t>
            </a:r>
            <a:endParaRPr lang="en" sz="1000" dirty="0">
              <a:solidFill>
                <a:srgbClr val="B7B7B7"/>
              </a:solidFill>
              <a:latin typeface="Helvetica Neue"/>
              <a:ea typeface="Helvetica Neue"/>
              <a:cs typeface="Helvetica Neue"/>
              <a:sym typeface="Helvetica Neue"/>
            </a:endParaRPr>
          </a:p>
        </p:txBody>
      </p:sp>
      <p:sp>
        <p:nvSpPr>
          <p:cNvPr id="10" name="Shape 152"/>
          <p:cNvSpPr txBox="1">
            <a:spLocks/>
          </p:cNvSpPr>
          <p:nvPr/>
        </p:nvSpPr>
        <p:spPr>
          <a:xfrm>
            <a:off x="501600" y="351275"/>
            <a:ext cx="8140800" cy="651900"/>
          </a:xfrm>
          <a:prstGeom prst="rect">
            <a:avLst/>
          </a:prstGeom>
          <a:noFill/>
          <a:ln>
            <a:noFill/>
          </a:ln>
        </p:spPr>
        <p:txBody>
          <a:bodyPr lIns="44200" tIns="44200" rIns="44200" bIns="44200" anchor="t" anchorCtr="0">
            <a:noAutofit/>
          </a:bodyPr>
          <a:lstStyle>
            <a:defPPr marR="0" lvl="0" algn="l" rtl="0">
              <a:lnSpc>
                <a:spcPct val="100000"/>
              </a:lnSpc>
              <a:spcBef>
                <a:spcPts val="0"/>
              </a:spcBef>
              <a:spcAft>
                <a:spcPts val="0"/>
              </a:spcAft>
            </a:defPPr>
            <a:lvl1pPr marL="0" marR="0" lvl="0" indent="0" algn="l" rtl="0">
              <a:lnSpc>
                <a:spcPct val="80000"/>
              </a:lnSpc>
              <a:spcBef>
                <a:spcPts val="0"/>
              </a:spcBef>
              <a:spcAft>
                <a:spcPts val="0"/>
              </a:spcAft>
              <a:buSzPct val="100000"/>
              <a:buFont typeface="Helvetica Neue"/>
              <a:buNone/>
              <a:defRPr sz="4000" b="1" i="0" u="none" strike="noStrike" cap="none">
                <a:solidFill>
                  <a:srgbClr val="000000"/>
                </a:solidFill>
                <a:latin typeface="Helvetica Neue"/>
                <a:ea typeface="Helvetica Neue"/>
                <a:cs typeface="Helvetica Neue"/>
                <a:sym typeface="Helvetica Neue"/>
              </a:defRPr>
            </a:lvl1pPr>
            <a:lvl2pPr marL="0" marR="0" lvl="1" indent="0" algn="l" rtl="0">
              <a:lnSpc>
                <a:spcPct val="90000"/>
              </a:lnSpc>
              <a:spcBef>
                <a:spcPts val="0"/>
              </a:spcBef>
              <a:spcAft>
                <a:spcPts val="0"/>
              </a:spcAft>
              <a:buSzPct val="1000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3pPr>
            <a:lvl4pPr marL="0" marR="0" lvl="3" indent="0" algn="l" rtl="0">
              <a:lnSpc>
                <a:spcPct val="90000"/>
              </a:lnSpc>
              <a:spcBef>
                <a:spcPts val="0"/>
              </a:spcBef>
              <a:spcAft>
                <a:spcPts val="0"/>
              </a:spcAft>
              <a:buClr>
                <a:srgbClr val="424242"/>
              </a:buClr>
              <a:buSzPct val="100000"/>
              <a:buFont typeface="Helvetica Neue"/>
              <a:buNone/>
              <a:defRPr sz="700" b="0" i="0" u="none" strike="noStrike" cap="none">
                <a:solidFill>
                  <a:srgbClr val="000000"/>
                </a:solidFill>
                <a:latin typeface="Arial"/>
                <a:ea typeface="Arial"/>
                <a:cs typeface="Arial"/>
                <a:sym typeface="Arial"/>
              </a:defRPr>
            </a:lvl4pPr>
            <a:lvl5pPr marL="0" marR="0" lvl="4"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5pPr>
            <a:lvl6pPr marL="0" marR="0" lvl="5"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6pPr>
            <a:lvl7pPr marL="0" marR="0" lvl="6"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7pPr>
            <a:lvl8pPr marL="0" marR="0" lvl="7"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8pPr>
            <a:lvl9pPr marL="0" marR="0" lvl="8"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9pPr>
          </a:lstStyle>
          <a:p>
            <a:r>
              <a:rPr lang="en-US" sz="3000" dirty="0" smtClean="0">
                <a:solidFill>
                  <a:srgbClr val="434343"/>
                </a:solidFill>
              </a:rPr>
              <a:t>And we looked back at ourselves too</a:t>
            </a:r>
            <a:r>
              <a:rPr lang="is-IS" sz="3000" dirty="0" smtClean="0">
                <a:solidFill>
                  <a:srgbClr val="434343"/>
                </a:solidFill>
              </a:rPr>
              <a:t>…</a:t>
            </a:r>
            <a:endParaRPr lang="en" sz="3000" dirty="0">
              <a:solidFill>
                <a:srgbClr val="434343"/>
              </a:solidFill>
            </a:endParaRPr>
          </a:p>
        </p:txBody>
      </p:sp>
      <p:graphicFrame>
        <p:nvGraphicFramePr>
          <p:cNvPr id="6" name="Chart 5"/>
          <p:cNvGraphicFramePr>
            <a:graphicFrameLocks/>
          </p:cNvGraphicFramePr>
          <p:nvPr>
            <p:extLst>
              <p:ext uri="{D42A27DB-BD31-4B8C-83A1-F6EECF244321}">
                <p14:modId xmlns:p14="http://schemas.microsoft.com/office/powerpoint/2010/main" val="3176450211"/>
              </p:ext>
            </p:extLst>
          </p:nvPr>
        </p:nvGraphicFramePr>
        <p:xfrm>
          <a:off x="1290555" y="902499"/>
          <a:ext cx="6528931" cy="4229225"/>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6994115" y="1171620"/>
            <a:ext cx="1126929" cy="214648"/>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6994115" y="795987"/>
            <a:ext cx="1863734" cy="307777"/>
          </a:xfrm>
          <a:prstGeom prst="rect">
            <a:avLst/>
          </a:prstGeom>
          <a:noFill/>
        </p:spPr>
        <p:txBody>
          <a:bodyPr wrap="square" rtlCol="0">
            <a:spAutoFit/>
          </a:bodyPr>
          <a:lstStyle/>
          <a:p>
            <a:r>
              <a:rPr lang="en-US" dirty="0" smtClean="0"/>
              <a:t>43,000 as of today</a:t>
            </a:r>
            <a:endParaRPr lang="en-US" dirty="0"/>
          </a:p>
        </p:txBody>
      </p:sp>
      <p:sp>
        <p:nvSpPr>
          <p:cNvPr id="4" name="TextBox 3"/>
          <p:cNvSpPr txBox="1"/>
          <p:nvPr/>
        </p:nvSpPr>
        <p:spPr>
          <a:xfrm>
            <a:off x="7761530" y="1799167"/>
            <a:ext cx="1250790" cy="2893100"/>
          </a:xfrm>
          <a:prstGeom prst="rect">
            <a:avLst/>
          </a:prstGeom>
          <a:noFill/>
        </p:spPr>
        <p:txBody>
          <a:bodyPr wrap="square" rtlCol="0">
            <a:spAutoFit/>
          </a:bodyPr>
          <a:lstStyle/>
          <a:p>
            <a:r>
              <a:rPr lang="en-US" dirty="0" smtClean="0"/>
              <a:t>I want to add this as </a:t>
            </a:r>
            <a:r>
              <a:rPr lang="en-US" dirty="0" err="1" smtClean="0"/>
              <a:t>SoE</a:t>
            </a:r>
            <a:r>
              <a:rPr lang="en-US" dirty="0" smtClean="0"/>
              <a:t> does / can play a convening role </a:t>
            </a:r>
            <a:r>
              <a:rPr lang="is-IS" dirty="0" smtClean="0"/>
              <a:t>… and another big channel for getting stories out ... </a:t>
            </a:r>
            <a:r>
              <a:rPr lang="en-US" dirty="0" smtClean="0"/>
              <a:t>W</a:t>
            </a:r>
            <a:r>
              <a:rPr lang="is-IS" dirty="0" smtClean="0"/>
              <a:t>e have more than just the NO!</a:t>
            </a:r>
            <a:endParaRPr lang="en-US" dirty="0"/>
          </a:p>
        </p:txBody>
      </p:sp>
    </p:spTree>
    <p:extLst>
      <p:ext uri="{BB962C8B-B14F-4D97-AF65-F5344CB8AC3E}">
        <p14:creationId xmlns:p14="http://schemas.microsoft.com/office/powerpoint/2010/main" val="23399144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Shape 259" descr="MIT_reach_graphic2.png"/>
          <p:cNvPicPr preferRelativeResize="0"/>
          <p:nvPr/>
        </p:nvPicPr>
        <p:blipFill rotWithShape="1">
          <a:blip r:embed="rId3">
            <a:alphaModFix/>
          </a:blip>
          <a:srcRect t="3756" b="7865"/>
          <a:stretch/>
        </p:blipFill>
        <p:spPr>
          <a:xfrm>
            <a:off x="710225" y="0"/>
            <a:ext cx="7723550" cy="5274549"/>
          </a:xfrm>
          <a:prstGeom prst="rect">
            <a:avLst/>
          </a:prstGeom>
          <a:noFill/>
          <a:ln>
            <a:noFill/>
          </a:ln>
        </p:spPr>
      </p:pic>
      <p:sp>
        <p:nvSpPr>
          <p:cNvPr id="260" name="Shape 260"/>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21</a:t>
            </a:fld>
            <a:endParaRPr lang="en"/>
          </a:p>
        </p:txBody>
      </p:sp>
    </p:spTree>
    <p:extLst>
      <p:ext uri="{BB962C8B-B14F-4D97-AF65-F5344CB8AC3E}">
        <p14:creationId xmlns:p14="http://schemas.microsoft.com/office/powerpoint/2010/main" val="78782864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501600" y="378300"/>
            <a:ext cx="8140800" cy="1105500"/>
          </a:xfrm>
          <a:prstGeom prst="rect">
            <a:avLst/>
          </a:prstGeom>
        </p:spPr>
        <p:txBody>
          <a:bodyPr lIns="44200" tIns="44200" rIns="44200" bIns="44200" anchor="t" anchorCtr="0">
            <a:noAutofit/>
          </a:bodyPr>
          <a:lstStyle/>
          <a:p>
            <a:pPr lvl="0" algn="ctr">
              <a:lnSpc>
                <a:spcPct val="115000"/>
              </a:lnSpc>
              <a:spcBef>
                <a:spcPts val="0"/>
              </a:spcBef>
              <a:buNone/>
            </a:pPr>
            <a:r>
              <a:rPr lang="en" sz="3000" dirty="0" smtClean="0">
                <a:solidFill>
                  <a:srgbClr val="434343"/>
                </a:solidFill>
              </a:rPr>
              <a:t>Considerable</a:t>
            </a:r>
            <a:r>
              <a:rPr lang="en-US" sz="3000" dirty="0" smtClean="0">
                <a:solidFill>
                  <a:srgbClr val="434343"/>
                </a:solidFill>
              </a:rPr>
              <a:t>, uncoordinated</a:t>
            </a:r>
            <a:r>
              <a:rPr lang="en" sz="3000" dirty="0" smtClean="0">
                <a:solidFill>
                  <a:srgbClr val="434343"/>
                </a:solidFill>
              </a:rPr>
              <a:t> </a:t>
            </a:r>
            <a:r>
              <a:rPr lang="en" sz="3000" dirty="0">
                <a:solidFill>
                  <a:srgbClr val="434343"/>
                </a:solidFill>
              </a:rPr>
              <a:t>effort </a:t>
            </a:r>
            <a:r>
              <a:rPr lang="en-US" sz="3000" dirty="0" smtClean="0">
                <a:solidFill>
                  <a:srgbClr val="434343"/>
                </a:solidFill>
              </a:rPr>
              <a:t/>
            </a:r>
            <a:br>
              <a:rPr lang="en-US" sz="3000" dirty="0" smtClean="0">
                <a:solidFill>
                  <a:srgbClr val="434343"/>
                </a:solidFill>
              </a:rPr>
            </a:br>
            <a:r>
              <a:rPr lang="en" sz="3000" dirty="0" smtClean="0">
                <a:solidFill>
                  <a:srgbClr val="434343"/>
                </a:solidFill>
              </a:rPr>
              <a:t>is </a:t>
            </a:r>
            <a:r>
              <a:rPr lang="en" sz="3000" dirty="0">
                <a:solidFill>
                  <a:srgbClr val="434343"/>
                </a:solidFill>
              </a:rPr>
              <a:t>yielding</a:t>
            </a:r>
            <a:r>
              <a:rPr lang="en" sz="3000" dirty="0"/>
              <a:t> </a:t>
            </a:r>
            <a:r>
              <a:rPr lang="en" sz="3000" dirty="0" smtClean="0">
                <a:solidFill>
                  <a:schemeClr val="bg1"/>
                </a:solidFill>
                <a:highlight>
                  <a:srgbClr val="AE082B"/>
                </a:highlight>
              </a:rPr>
              <a:t>limited </a:t>
            </a:r>
            <a:r>
              <a:rPr lang="en" sz="3000" dirty="0">
                <a:solidFill>
                  <a:schemeClr val="bg1"/>
                </a:solidFill>
                <a:highlight>
                  <a:srgbClr val="AE082B"/>
                </a:highlight>
              </a:rPr>
              <a:t>returns</a:t>
            </a:r>
            <a:r>
              <a:rPr lang="en" sz="3000" dirty="0" smtClean="0">
                <a:solidFill>
                  <a:schemeClr val="bg1"/>
                </a:solidFill>
                <a:highlight>
                  <a:srgbClr val="AE082B"/>
                </a:highlight>
              </a:rPr>
              <a:t>.</a:t>
            </a:r>
            <a:endParaRPr lang="en" sz="3000" dirty="0">
              <a:solidFill>
                <a:schemeClr val="bg1"/>
              </a:solidFill>
              <a:highlight>
                <a:srgbClr val="AE082B"/>
              </a:highlight>
            </a:endParaRPr>
          </a:p>
        </p:txBody>
      </p:sp>
      <p:sp>
        <p:nvSpPr>
          <p:cNvPr id="167" name="Shape 167"/>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22</a:t>
            </a:fld>
            <a:endParaRPr lang="en"/>
          </a:p>
        </p:txBody>
      </p:sp>
      <p:pic>
        <p:nvPicPr>
          <p:cNvPr id="168" name="Shape 168" descr="Screen Shot 2016-09-30 at 7.14.52 PM.png"/>
          <p:cNvPicPr preferRelativeResize="0"/>
          <p:nvPr/>
        </p:nvPicPr>
        <p:blipFill>
          <a:blip r:embed="rId3">
            <a:alphaModFix/>
          </a:blip>
          <a:stretch>
            <a:fillRect/>
          </a:stretch>
        </p:blipFill>
        <p:spPr>
          <a:xfrm>
            <a:off x="5567550" y="2504665"/>
            <a:ext cx="3290299" cy="2476284"/>
          </a:xfrm>
          <a:prstGeom prst="rect">
            <a:avLst/>
          </a:prstGeom>
          <a:noFill/>
          <a:ln w="28575" cap="flat" cmpd="sng">
            <a:solidFill>
              <a:srgbClr val="EFEFEF"/>
            </a:solidFill>
            <a:prstDash val="solid"/>
            <a:round/>
            <a:headEnd type="none" w="med" len="med"/>
            <a:tailEnd type="none" w="med" len="med"/>
          </a:ln>
        </p:spPr>
      </p:pic>
      <p:pic>
        <p:nvPicPr>
          <p:cNvPr id="169" name="Shape 169"/>
          <p:cNvPicPr preferRelativeResize="0"/>
          <p:nvPr/>
        </p:nvPicPr>
        <p:blipFill>
          <a:blip r:embed="rId4">
            <a:alphaModFix/>
          </a:blip>
          <a:stretch>
            <a:fillRect/>
          </a:stretch>
        </p:blipFill>
        <p:spPr>
          <a:xfrm>
            <a:off x="501637" y="1832787"/>
            <a:ext cx="4922975" cy="3148174"/>
          </a:xfrm>
          <a:prstGeom prst="rect">
            <a:avLst/>
          </a:prstGeom>
          <a:noFill/>
          <a:ln w="28575" cap="flat" cmpd="sng">
            <a:solidFill>
              <a:srgbClr val="EFEFEF"/>
            </a:solidFill>
            <a:prstDash val="solid"/>
            <a:round/>
            <a:headEnd type="none" w="med" len="med"/>
            <a:tailEnd type="none" w="med" len="me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76972" y="2471850"/>
            <a:ext cx="9067027" cy="771300"/>
          </a:xfrm>
          <a:prstGeom prst="rect">
            <a:avLst/>
          </a:prstGeom>
        </p:spPr>
        <p:txBody>
          <a:bodyPr lIns="44200" tIns="44200" rIns="44200" bIns="44200" anchor="ctr" anchorCtr="0">
            <a:noAutofit/>
          </a:bodyPr>
          <a:lstStyle/>
          <a:p>
            <a:pPr lvl="0" algn="ctr" rtl="0">
              <a:lnSpc>
                <a:spcPct val="100000"/>
              </a:lnSpc>
              <a:spcBef>
                <a:spcPts val="0"/>
              </a:spcBef>
              <a:spcAft>
                <a:spcPts val="1500"/>
              </a:spcAft>
              <a:buNone/>
            </a:pPr>
            <a:r>
              <a:rPr lang="en-US" sz="3000" dirty="0" smtClean="0">
                <a:solidFill>
                  <a:srgbClr val="434343"/>
                </a:solidFill>
              </a:rPr>
              <a:t>Tweeting to no one is a lonely business.</a:t>
            </a:r>
          </a:p>
          <a:p>
            <a:pPr lvl="0" algn="ctr" rtl="0">
              <a:lnSpc>
                <a:spcPct val="100000"/>
              </a:lnSpc>
              <a:spcBef>
                <a:spcPts val="0"/>
              </a:spcBef>
              <a:spcAft>
                <a:spcPts val="1500"/>
              </a:spcAft>
              <a:buNone/>
            </a:pPr>
            <a:r>
              <a:rPr lang="en" sz="3000" dirty="0" smtClean="0">
                <a:solidFill>
                  <a:srgbClr val="434343"/>
                </a:solidFill>
              </a:rPr>
              <a:t>Print </a:t>
            </a:r>
            <a:r>
              <a:rPr lang="en" sz="3000" dirty="0">
                <a:solidFill>
                  <a:srgbClr val="434343"/>
                </a:solidFill>
              </a:rPr>
              <a:t>is </a:t>
            </a:r>
            <a:r>
              <a:rPr lang="en" sz="3000" dirty="0" smtClean="0">
                <a:solidFill>
                  <a:schemeClr val="bg1"/>
                </a:solidFill>
                <a:highlight>
                  <a:srgbClr val="AE082B"/>
                </a:highlight>
              </a:rPr>
              <a:t>tough </a:t>
            </a:r>
            <a:r>
              <a:rPr lang="en" sz="3000" dirty="0">
                <a:solidFill>
                  <a:schemeClr val="bg1"/>
                </a:solidFill>
                <a:highlight>
                  <a:srgbClr val="AE082B"/>
                </a:highlight>
              </a:rPr>
              <a:t>to measure</a:t>
            </a:r>
            <a:r>
              <a:rPr lang="en" sz="3000" dirty="0" smtClean="0">
                <a:solidFill>
                  <a:schemeClr val="bg1"/>
                </a:solidFill>
                <a:highlight>
                  <a:srgbClr val="AE082B"/>
                </a:highlight>
              </a:rPr>
              <a:t>.</a:t>
            </a:r>
            <a:endParaRPr lang="en" sz="3000" dirty="0">
              <a:solidFill>
                <a:schemeClr val="bg1"/>
              </a:solidFill>
              <a:highlight>
                <a:srgbClr val="AE082B"/>
              </a:highlight>
            </a:endParaRPr>
          </a:p>
        </p:txBody>
      </p:sp>
      <p:sp>
        <p:nvSpPr>
          <p:cNvPr id="175" name="Shape 175"/>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23</a:t>
            </a:fld>
            <a:endParaRPr lang="en"/>
          </a:p>
        </p:txBody>
      </p:sp>
      <p:sp>
        <p:nvSpPr>
          <p:cNvPr id="4" name="Shape 166"/>
          <p:cNvSpPr txBox="1">
            <a:spLocks/>
          </p:cNvSpPr>
          <p:nvPr/>
        </p:nvSpPr>
        <p:spPr>
          <a:xfrm>
            <a:off x="501600" y="378300"/>
            <a:ext cx="8140800" cy="1105500"/>
          </a:xfrm>
          <a:prstGeom prst="rect">
            <a:avLst/>
          </a:prstGeom>
          <a:noFill/>
          <a:ln>
            <a:noFill/>
          </a:ln>
        </p:spPr>
        <p:txBody>
          <a:bodyPr lIns="44200" tIns="44200" rIns="44200" bIns="44200" anchor="t" anchorCtr="0">
            <a:noAutofit/>
          </a:bodyPr>
          <a:lstStyle>
            <a:defPPr marR="0" lvl="0" algn="l" rtl="0">
              <a:lnSpc>
                <a:spcPct val="100000"/>
              </a:lnSpc>
              <a:spcBef>
                <a:spcPts val="0"/>
              </a:spcBef>
              <a:spcAft>
                <a:spcPts val="0"/>
              </a:spcAft>
            </a:defPPr>
            <a:lvl1pPr marL="0" marR="0" lvl="0" indent="0" algn="l" rtl="0">
              <a:lnSpc>
                <a:spcPct val="80000"/>
              </a:lnSpc>
              <a:spcBef>
                <a:spcPts val="0"/>
              </a:spcBef>
              <a:spcAft>
                <a:spcPts val="0"/>
              </a:spcAft>
              <a:buSzPct val="100000"/>
              <a:buFont typeface="Helvetica Neue"/>
              <a:buNone/>
              <a:defRPr sz="4000" b="1" i="0" u="none" strike="noStrike" cap="none">
                <a:solidFill>
                  <a:srgbClr val="000000"/>
                </a:solidFill>
                <a:latin typeface="Helvetica Neue"/>
                <a:ea typeface="Helvetica Neue"/>
                <a:cs typeface="Helvetica Neue"/>
                <a:sym typeface="Helvetica Neue"/>
              </a:defRPr>
            </a:lvl1pPr>
            <a:lvl2pPr marL="0" marR="0" lvl="1" indent="0" algn="l" rtl="0">
              <a:lnSpc>
                <a:spcPct val="90000"/>
              </a:lnSpc>
              <a:spcBef>
                <a:spcPts val="0"/>
              </a:spcBef>
              <a:spcAft>
                <a:spcPts val="0"/>
              </a:spcAft>
              <a:buSzPct val="100000"/>
              <a:buFont typeface="Helvetica Neue"/>
              <a:buNone/>
              <a:defRPr sz="700" b="0" i="0" u="none" strike="noStrike" cap="none">
                <a:solidFill>
                  <a:srgbClr val="000000"/>
                </a:solidFill>
                <a:latin typeface="Helvetica Neue"/>
                <a:ea typeface="Helvetica Neue"/>
                <a:cs typeface="Helvetica Neue"/>
                <a:sym typeface="Helvetica Neue"/>
              </a:defRPr>
            </a:lvl2pPr>
            <a:lvl3pPr marL="0" marR="0" lvl="2"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3pPr>
            <a:lvl4pPr marL="0" marR="0" lvl="3" indent="0" algn="l" rtl="0">
              <a:lnSpc>
                <a:spcPct val="90000"/>
              </a:lnSpc>
              <a:spcBef>
                <a:spcPts val="0"/>
              </a:spcBef>
              <a:spcAft>
                <a:spcPts val="0"/>
              </a:spcAft>
              <a:buClr>
                <a:srgbClr val="424242"/>
              </a:buClr>
              <a:buSzPct val="100000"/>
              <a:buFont typeface="Helvetica Neue"/>
              <a:buNone/>
              <a:defRPr sz="700" b="0" i="0" u="none" strike="noStrike" cap="none">
                <a:solidFill>
                  <a:srgbClr val="000000"/>
                </a:solidFill>
                <a:latin typeface="Arial"/>
                <a:ea typeface="Arial"/>
                <a:cs typeface="Arial"/>
                <a:sym typeface="Arial"/>
              </a:defRPr>
            </a:lvl4pPr>
            <a:lvl5pPr marL="0" marR="0" lvl="4"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5pPr>
            <a:lvl6pPr marL="0" marR="0" lvl="5"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6pPr>
            <a:lvl7pPr marL="0" marR="0" lvl="6"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7pPr>
            <a:lvl8pPr marL="0" marR="0" lvl="7"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8pPr>
            <a:lvl9pPr marL="0" marR="0" lvl="8"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9pPr>
          </a:lstStyle>
          <a:p>
            <a:pPr algn="ctr">
              <a:lnSpc>
                <a:spcPct val="115000"/>
              </a:lnSpc>
            </a:pPr>
            <a:r>
              <a:rPr lang="en-US" sz="3000" dirty="0" smtClean="0">
                <a:solidFill>
                  <a:srgbClr val="434343"/>
                </a:solidFill>
              </a:rPr>
              <a:t>And while analytics is not everything</a:t>
            </a:r>
            <a:r>
              <a:rPr lang="is-IS" sz="3000" dirty="0" smtClean="0">
                <a:solidFill>
                  <a:srgbClr val="434343"/>
                </a:solidFill>
              </a:rPr>
              <a:t>…</a:t>
            </a:r>
            <a:endParaRPr lang="en" sz="3000" dirty="0">
              <a:solidFill>
                <a:schemeClr val="bg1"/>
              </a:solidFill>
              <a:highlight>
                <a:srgbClr val="AE082B"/>
              </a:highlight>
            </a:endParaRPr>
          </a:p>
        </p:txBody>
      </p:sp>
    </p:spTree>
    <p:extLst>
      <p:ext uri="{BB962C8B-B14F-4D97-AF65-F5344CB8AC3E}">
        <p14:creationId xmlns:p14="http://schemas.microsoft.com/office/powerpoint/2010/main" val="221421474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Shape 135"/>
          <p:cNvPicPr preferRelativeResize="0"/>
          <p:nvPr/>
        </p:nvPicPr>
        <p:blipFill rotWithShape="1">
          <a:blip r:embed="rId3">
            <a:alphaModFix/>
          </a:blip>
          <a:srcRect t="12495"/>
          <a:stretch/>
        </p:blipFill>
        <p:spPr>
          <a:xfrm>
            <a:off x="0" y="-2375"/>
            <a:ext cx="9139074" cy="5318273"/>
          </a:xfrm>
          <a:prstGeom prst="rect">
            <a:avLst/>
          </a:prstGeom>
          <a:noFill/>
          <a:ln>
            <a:noFill/>
          </a:ln>
        </p:spPr>
      </p:pic>
      <p:pic>
        <p:nvPicPr>
          <p:cNvPr id="136" name="Shape 136"/>
          <p:cNvPicPr preferRelativeResize="0"/>
          <p:nvPr/>
        </p:nvPicPr>
        <p:blipFill>
          <a:blip r:embed="rId4">
            <a:alphaModFix amt="50000"/>
          </a:blip>
          <a:stretch>
            <a:fillRect/>
          </a:stretch>
        </p:blipFill>
        <p:spPr>
          <a:xfrm>
            <a:off x="0" y="0"/>
            <a:ext cx="9144000" cy="5302250"/>
          </a:xfrm>
          <a:prstGeom prst="rect">
            <a:avLst/>
          </a:prstGeom>
          <a:noFill/>
          <a:ln>
            <a:noFill/>
          </a:ln>
        </p:spPr>
      </p:pic>
      <p:sp>
        <p:nvSpPr>
          <p:cNvPr id="137" name="Shape 137"/>
          <p:cNvSpPr txBox="1">
            <a:spLocks noGrp="1"/>
          </p:cNvSpPr>
          <p:nvPr>
            <p:ph type="sldNum" idx="12"/>
          </p:nvPr>
        </p:nvSpPr>
        <p:spPr>
          <a:xfrm>
            <a:off x="8446725" y="5274555"/>
            <a:ext cx="4110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24</a:t>
            </a:fld>
            <a:endParaRPr lang="en"/>
          </a:p>
        </p:txBody>
      </p:sp>
      <p:sp>
        <p:nvSpPr>
          <p:cNvPr id="138" name="Shape 138"/>
          <p:cNvSpPr txBox="1"/>
          <p:nvPr/>
        </p:nvSpPr>
        <p:spPr>
          <a:xfrm>
            <a:off x="365500" y="2115450"/>
            <a:ext cx="8081100" cy="2779800"/>
          </a:xfrm>
          <a:prstGeom prst="rect">
            <a:avLst/>
          </a:prstGeom>
          <a:noFill/>
          <a:ln>
            <a:noFill/>
          </a:ln>
        </p:spPr>
        <p:txBody>
          <a:bodyPr lIns="91425" tIns="91425" rIns="91425" bIns="91425" anchor="t" anchorCtr="0">
            <a:noAutofit/>
          </a:bodyPr>
          <a:lstStyle/>
          <a:p>
            <a:pPr lvl="0" rtl="0">
              <a:spcBef>
                <a:spcPts val="0"/>
              </a:spcBef>
              <a:buNone/>
            </a:pPr>
            <a:endParaRPr lang="en-US" sz="7200" b="1" dirty="0" smtClean="0">
              <a:solidFill>
                <a:srgbClr val="FFFFFF"/>
              </a:solidFill>
              <a:latin typeface="Helvetica Neue"/>
              <a:ea typeface="Helvetica Neue"/>
              <a:cs typeface="Helvetica Neue"/>
              <a:sym typeface="Helvetica Neue"/>
            </a:endParaRPr>
          </a:p>
          <a:p>
            <a:pPr lvl="0"/>
            <a:r>
              <a:rPr lang="en" sz="7200" b="1" dirty="0">
                <a:solidFill>
                  <a:srgbClr val="FFFFFF"/>
                </a:solidFill>
                <a:latin typeface="Helvetica Neue"/>
                <a:ea typeface="Helvetica Neue"/>
                <a:cs typeface="Helvetica Neue"/>
                <a:sym typeface="Helvetica Neue"/>
              </a:rPr>
              <a:t>Message Strategy</a:t>
            </a:r>
          </a:p>
        </p:txBody>
      </p:sp>
    </p:spTree>
    <p:extLst>
      <p:ext uri="{BB962C8B-B14F-4D97-AF65-F5344CB8AC3E}">
        <p14:creationId xmlns:p14="http://schemas.microsoft.com/office/powerpoint/2010/main" val="129888907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9"/>
        <p:cNvGrpSpPr/>
        <p:nvPr/>
      </p:nvGrpSpPr>
      <p:grpSpPr>
        <a:xfrm>
          <a:off x="0" y="0"/>
          <a:ext cx="0" cy="0"/>
          <a:chOff x="0" y="0"/>
          <a:chExt cx="0" cy="0"/>
        </a:xfrm>
      </p:grpSpPr>
      <p:sp>
        <p:nvSpPr>
          <p:cNvPr id="180" name="Shape 180"/>
          <p:cNvSpPr/>
          <p:nvPr/>
        </p:nvSpPr>
        <p:spPr>
          <a:xfrm>
            <a:off x="1450400" y="1342163"/>
            <a:ext cx="2907000" cy="2906999"/>
          </a:xfrm>
          <a:prstGeom prst="rect">
            <a:avLst/>
          </a:prstGeom>
          <a:solidFill>
            <a:srgbClr val="66062C"/>
          </a:solidFill>
          <a:ln>
            <a:noFill/>
          </a:ln>
        </p:spPr>
        <p:txBody>
          <a:bodyPr lIns="91425" tIns="91425" rIns="91425" bIns="91425" anchor="ctr" anchorCtr="0">
            <a:noAutofit/>
          </a:bodyPr>
          <a:lstStyle/>
          <a:p>
            <a:pPr lvl="0">
              <a:spcBef>
                <a:spcPts val="0"/>
              </a:spcBef>
              <a:buNone/>
            </a:pPr>
            <a:endParaRPr>
              <a:solidFill>
                <a:srgbClr val="660000"/>
              </a:solidFill>
            </a:endParaRPr>
          </a:p>
        </p:txBody>
      </p:sp>
      <p:sp>
        <p:nvSpPr>
          <p:cNvPr id="181" name="Shape 181"/>
          <p:cNvSpPr/>
          <p:nvPr/>
        </p:nvSpPr>
        <p:spPr>
          <a:xfrm>
            <a:off x="4729025" y="1342163"/>
            <a:ext cx="2907000" cy="2906999"/>
          </a:xfrm>
          <a:prstGeom prst="rect">
            <a:avLst/>
          </a:prstGeom>
          <a:solidFill>
            <a:srgbClr val="AE082B"/>
          </a:solidFill>
          <a:ln>
            <a:noFill/>
          </a:ln>
        </p:spPr>
        <p:txBody>
          <a:bodyPr lIns="91425" tIns="91425" rIns="91425" bIns="91425" anchor="ctr" anchorCtr="0">
            <a:noAutofit/>
          </a:bodyPr>
          <a:lstStyle/>
          <a:p>
            <a:pPr lvl="0">
              <a:spcBef>
                <a:spcPts val="0"/>
              </a:spcBef>
              <a:buNone/>
            </a:pPr>
            <a:endParaRPr/>
          </a:p>
        </p:txBody>
      </p:sp>
      <p:sp>
        <p:nvSpPr>
          <p:cNvPr id="182" name="Shape 182"/>
          <p:cNvSpPr txBox="1">
            <a:spLocks noGrp="1"/>
          </p:cNvSpPr>
          <p:nvPr>
            <p:ph type="sldNum" idx="12"/>
          </p:nvPr>
        </p:nvSpPr>
        <p:spPr>
          <a:xfrm>
            <a:off x="8446725" y="5274555"/>
            <a:ext cx="4110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25</a:t>
            </a:fld>
            <a:endParaRPr lang="en"/>
          </a:p>
        </p:txBody>
      </p:sp>
      <p:sp>
        <p:nvSpPr>
          <p:cNvPr id="183" name="Shape 183"/>
          <p:cNvSpPr txBox="1"/>
          <p:nvPr/>
        </p:nvSpPr>
        <p:spPr>
          <a:xfrm>
            <a:off x="1539350" y="2078813"/>
            <a:ext cx="2729100" cy="1433699"/>
          </a:xfrm>
          <a:prstGeom prst="rect">
            <a:avLst/>
          </a:prstGeom>
          <a:noFill/>
          <a:ln>
            <a:noFill/>
          </a:ln>
        </p:spPr>
        <p:txBody>
          <a:bodyPr lIns="91425" tIns="91425" rIns="91425" bIns="91425" anchor="ctr" anchorCtr="0">
            <a:noAutofit/>
          </a:bodyPr>
          <a:lstStyle/>
          <a:p>
            <a:pPr lvl="0" algn="ctr" rtl="0">
              <a:spcBef>
                <a:spcPts val="0"/>
              </a:spcBef>
              <a:buNone/>
            </a:pPr>
            <a:r>
              <a:rPr lang="en" sz="4800" b="1">
                <a:solidFill>
                  <a:srgbClr val="FFFFFF"/>
                </a:solidFill>
                <a:latin typeface="Helvetica Neue"/>
                <a:ea typeface="Helvetica Neue"/>
                <a:cs typeface="Helvetica Neue"/>
                <a:sym typeface="Helvetica Neue"/>
              </a:rPr>
              <a:t>Inform</a:t>
            </a:r>
          </a:p>
        </p:txBody>
      </p:sp>
      <p:sp>
        <p:nvSpPr>
          <p:cNvPr id="184" name="Shape 184"/>
          <p:cNvSpPr txBox="1"/>
          <p:nvPr/>
        </p:nvSpPr>
        <p:spPr>
          <a:xfrm>
            <a:off x="5047025" y="2078813"/>
            <a:ext cx="2271000" cy="1433699"/>
          </a:xfrm>
          <a:prstGeom prst="rect">
            <a:avLst/>
          </a:prstGeom>
          <a:noFill/>
          <a:ln>
            <a:noFill/>
          </a:ln>
        </p:spPr>
        <p:txBody>
          <a:bodyPr lIns="91425" tIns="91425" rIns="91425" bIns="91425" anchor="ctr" anchorCtr="0">
            <a:noAutofit/>
          </a:bodyPr>
          <a:lstStyle/>
          <a:p>
            <a:pPr lvl="0" algn="ctr" rtl="0">
              <a:spcBef>
                <a:spcPts val="0"/>
              </a:spcBef>
              <a:buNone/>
            </a:pPr>
            <a:r>
              <a:rPr lang="en" sz="4800" b="1">
                <a:solidFill>
                  <a:srgbClr val="FFFFFF"/>
                </a:solidFill>
                <a:latin typeface="Helvetica Neue"/>
                <a:ea typeface="Helvetica Neue"/>
                <a:cs typeface="Helvetica Neue"/>
                <a:sym typeface="Helvetica Neue"/>
              </a:rPr>
              <a:t>Inspire</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88"/>
        <p:cNvGrpSpPr/>
        <p:nvPr/>
      </p:nvGrpSpPr>
      <p:grpSpPr>
        <a:xfrm>
          <a:off x="0" y="0"/>
          <a:ext cx="0" cy="0"/>
          <a:chOff x="0" y="0"/>
          <a:chExt cx="0" cy="0"/>
        </a:xfrm>
      </p:grpSpPr>
      <p:sp>
        <p:nvSpPr>
          <p:cNvPr id="189" name="Shape 189"/>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26</a:t>
            </a:fld>
            <a:endParaRPr lang="en"/>
          </a:p>
        </p:txBody>
      </p:sp>
      <p:pic>
        <p:nvPicPr>
          <p:cNvPr id="2" name="Picture 1"/>
          <p:cNvPicPr>
            <a:picLocks noChangeAspect="1"/>
          </p:cNvPicPr>
          <p:nvPr/>
        </p:nvPicPr>
        <p:blipFill>
          <a:blip r:embed="rId3"/>
          <a:stretch>
            <a:fillRect/>
          </a:stretch>
        </p:blipFill>
        <p:spPr>
          <a:xfrm>
            <a:off x="254000" y="0"/>
            <a:ext cx="8615499" cy="5715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4"/>
        <p:cNvGrpSpPr/>
        <p:nvPr/>
      </p:nvGrpSpPr>
      <p:grpSpPr>
        <a:xfrm>
          <a:off x="0" y="0"/>
          <a:ext cx="0" cy="0"/>
          <a:chOff x="0" y="0"/>
          <a:chExt cx="0" cy="0"/>
        </a:xfrm>
      </p:grpSpPr>
      <p:sp>
        <p:nvSpPr>
          <p:cNvPr id="195" name="Shape 195"/>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27</a:t>
            </a:fld>
            <a:endParaRPr lang="en"/>
          </a:p>
        </p:txBody>
      </p:sp>
      <p:pic>
        <p:nvPicPr>
          <p:cNvPr id="196" name="Shape 196"/>
          <p:cNvPicPr preferRelativeResize="0"/>
          <p:nvPr/>
        </p:nvPicPr>
        <p:blipFill rotWithShape="1">
          <a:blip r:embed="rId3">
            <a:alphaModFix/>
          </a:blip>
          <a:srcRect/>
          <a:stretch/>
        </p:blipFill>
        <p:spPr>
          <a:xfrm>
            <a:off x="0" y="0"/>
            <a:ext cx="9144001" cy="5998124"/>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28</a:t>
            </a:fld>
            <a:endParaRPr lang="en"/>
          </a:p>
        </p:txBody>
      </p:sp>
      <p:sp>
        <p:nvSpPr>
          <p:cNvPr id="202" name="Shape 202"/>
          <p:cNvSpPr txBox="1">
            <a:spLocks noGrp="1"/>
          </p:cNvSpPr>
          <p:nvPr>
            <p:ph type="title"/>
          </p:nvPr>
        </p:nvSpPr>
        <p:spPr>
          <a:xfrm>
            <a:off x="501650" y="82550"/>
            <a:ext cx="8140800" cy="476400"/>
          </a:xfrm>
          <a:prstGeom prst="rect">
            <a:avLst/>
          </a:prstGeom>
        </p:spPr>
        <p:txBody>
          <a:bodyPr lIns="44200" tIns="44200" rIns="44200" bIns="44200" anchor="ctr" anchorCtr="0">
            <a:noAutofit/>
          </a:bodyPr>
          <a:lstStyle/>
          <a:p>
            <a:pPr lvl="0" rtl="0">
              <a:spcBef>
                <a:spcPts val="0"/>
              </a:spcBef>
              <a:buNone/>
            </a:pPr>
            <a:r>
              <a:rPr lang="en"/>
              <a:t>FULL  CEE SCREENSHOT</a:t>
            </a:r>
          </a:p>
        </p:txBody>
      </p:sp>
      <p:pic>
        <p:nvPicPr>
          <p:cNvPr id="203" name="Shape 203"/>
          <p:cNvPicPr preferRelativeResize="0"/>
          <p:nvPr/>
        </p:nvPicPr>
        <p:blipFill rotWithShape="1">
          <a:blip r:embed="rId3">
            <a:alphaModFix/>
          </a:blip>
          <a:srcRect b="19549"/>
          <a:stretch/>
        </p:blipFill>
        <p:spPr>
          <a:xfrm>
            <a:off x="0" y="0"/>
            <a:ext cx="9144000" cy="57150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7"/>
        <p:cNvGrpSpPr/>
        <p:nvPr/>
      </p:nvGrpSpPr>
      <p:grpSpPr>
        <a:xfrm>
          <a:off x="0" y="0"/>
          <a:ext cx="0" cy="0"/>
          <a:chOff x="0" y="0"/>
          <a:chExt cx="0" cy="0"/>
        </a:xfrm>
      </p:grpSpPr>
      <p:sp>
        <p:nvSpPr>
          <p:cNvPr id="208" name="Shape 208"/>
          <p:cNvSpPr txBox="1">
            <a:spLocks noGrp="1"/>
          </p:cNvSpPr>
          <p:nvPr>
            <p:ph type="sldNum" idx="12"/>
          </p:nvPr>
        </p:nvSpPr>
        <p:spPr>
          <a:xfrm>
            <a:off x="8446725" y="5274555"/>
            <a:ext cx="4110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29</a:t>
            </a:fld>
            <a:endParaRPr lang="en"/>
          </a:p>
        </p:txBody>
      </p:sp>
      <p:graphicFrame>
        <p:nvGraphicFramePr>
          <p:cNvPr id="209" name="Shape 209"/>
          <p:cNvGraphicFramePr/>
          <p:nvPr/>
        </p:nvGraphicFramePr>
        <p:xfrm>
          <a:off x="930547" y="1434269"/>
          <a:ext cx="2795750" cy="3206050"/>
        </p:xfrm>
        <a:graphic>
          <a:graphicData uri="http://schemas.openxmlformats.org/drawingml/2006/table">
            <a:tbl>
              <a:tblPr>
                <a:noFill/>
                <a:tableStyleId>{221E09DE-644B-49F6-B2D0-144D00D951A1}</a:tableStyleId>
              </a:tblPr>
              <a:tblGrid>
                <a:gridCol w="1354975"/>
                <a:gridCol w="1440775"/>
              </a:tblGrid>
              <a:tr h="754600">
                <a:tc>
                  <a:txBody>
                    <a:bodyPr/>
                    <a:lstStyle/>
                    <a:p>
                      <a:pPr lvl="0" algn="ctr" rtl="0">
                        <a:spcBef>
                          <a:spcPts val="0"/>
                        </a:spcBef>
                        <a:buNone/>
                      </a:pPr>
                      <a:r>
                        <a:rPr lang="en" b="1">
                          <a:solidFill>
                            <a:srgbClr val="434343"/>
                          </a:solidFill>
                          <a:latin typeface="Helvetica Neue"/>
                          <a:ea typeface="Helvetica Neue"/>
                          <a:cs typeface="Helvetica Neue"/>
                          <a:sym typeface="Helvetica Neue"/>
                        </a:rPr>
                        <a:t>People</a:t>
                      </a:r>
                      <a:br>
                        <a:rPr lang="en" b="1">
                          <a:solidFill>
                            <a:srgbClr val="434343"/>
                          </a:solidFill>
                          <a:latin typeface="Helvetica Neue"/>
                          <a:ea typeface="Helvetica Neue"/>
                          <a:cs typeface="Helvetica Neue"/>
                          <a:sym typeface="Helvetica Neue"/>
                        </a:rPr>
                      </a:br>
                      <a:r>
                        <a:rPr lang="en">
                          <a:solidFill>
                            <a:srgbClr val="434343"/>
                          </a:solidFill>
                          <a:latin typeface="Helvetica Neue"/>
                          <a:ea typeface="Helvetica Neue"/>
                          <a:cs typeface="Helvetica Neue"/>
                          <a:sym typeface="Helvetica Neue"/>
                        </a:rPr>
                        <a:t>(Faculty)</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99999"/>
                      </a:solidFill>
                      <a:prstDash val="dot"/>
                      <a:round/>
                      <a:headEnd type="none" w="med" len="med"/>
                      <a:tailEnd type="none" w="med" len="med"/>
                    </a:lnT>
                    <a:lnB w="9525" cap="flat" cmpd="sng">
                      <a:solidFill>
                        <a:srgbClr val="9E9E9E"/>
                      </a:solidFill>
                      <a:prstDash val="dot"/>
                      <a:round/>
                      <a:headEnd type="none" w="med" len="med"/>
                      <a:tailEnd type="none" w="med" len="med"/>
                    </a:lnB>
                  </a:tcPr>
                </a:tc>
                <a:tc>
                  <a:txBody>
                    <a:bodyPr/>
                    <a:lstStyle/>
                    <a:p>
                      <a:pPr lvl="0" algn="ctr" rtl="0">
                        <a:spcBef>
                          <a:spcPts val="0"/>
                        </a:spcBef>
                        <a:buNone/>
                      </a:pPr>
                      <a:r>
                        <a:rPr lang="en">
                          <a:solidFill>
                            <a:srgbClr val="434343"/>
                          </a:solidFill>
                          <a:latin typeface="Helvetica Neue"/>
                          <a:ea typeface="Helvetica Neue"/>
                          <a:cs typeface="Helvetica Neue"/>
                          <a:sym typeface="Helvetica Neue"/>
                        </a:rPr>
                        <a:t>25.7%</a:t>
                      </a:r>
                    </a:p>
                    <a:p>
                      <a:pPr lvl="0" algn="ctr" rtl="0">
                        <a:spcBef>
                          <a:spcPts val="0"/>
                        </a:spcBef>
                        <a:buNone/>
                      </a:pPr>
                      <a:r>
                        <a:rPr lang="en" sz="1200">
                          <a:solidFill>
                            <a:srgbClr val="434343"/>
                          </a:solidFill>
                          <a:latin typeface="Helvetica Neue"/>
                          <a:ea typeface="Helvetica Neue"/>
                          <a:cs typeface="Helvetica Neue"/>
                          <a:sym typeface="Helvetica Neue"/>
                        </a:rPr>
                        <a:t>of total traffic</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r>
              <a:tr h="471125">
                <a:tc>
                  <a:txBody>
                    <a:bodyPr/>
                    <a:lstStyle/>
                    <a:p>
                      <a:pPr lvl="0" algn="ctr" rtl="0">
                        <a:spcBef>
                          <a:spcPts val="0"/>
                        </a:spcBef>
                        <a:buNone/>
                      </a:pPr>
                      <a:r>
                        <a:rPr lang="en" b="1">
                          <a:solidFill>
                            <a:srgbClr val="434343"/>
                          </a:solidFill>
                          <a:latin typeface="Helvetica Neue"/>
                          <a:ea typeface="Helvetica Neue"/>
                          <a:cs typeface="Helvetica Neue"/>
                          <a:sym typeface="Helvetica Neue"/>
                        </a:rPr>
                        <a:t>Homepage</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c>
                  <a:txBody>
                    <a:bodyPr/>
                    <a:lstStyle/>
                    <a:p>
                      <a:pPr lvl="0" algn="ctr" rtl="0">
                        <a:spcBef>
                          <a:spcPts val="0"/>
                        </a:spcBef>
                        <a:buNone/>
                      </a:pPr>
                      <a:r>
                        <a:rPr lang="en">
                          <a:solidFill>
                            <a:srgbClr val="434343"/>
                          </a:solidFill>
                          <a:latin typeface="Helvetica Neue"/>
                          <a:ea typeface="Helvetica Neue"/>
                          <a:cs typeface="Helvetica Neue"/>
                          <a:sym typeface="Helvetica Neue"/>
                        </a:rPr>
                        <a:t>23.3%</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r>
              <a:tr h="754600">
                <a:tc>
                  <a:txBody>
                    <a:bodyPr/>
                    <a:lstStyle/>
                    <a:p>
                      <a:pPr lvl="0" algn="ctr" rtl="0">
                        <a:spcBef>
                          <a:spcPts val="0"/>
                        </a:spcBef>
                        <a:buNone/>
                      </a:pPr>
                      <a:r>
                        <a:rPr lang="en" b="1">
                          <a:solidFill>
                            <a:srgbClr val="434343"/>
                          </a:solidFill>
                          <a:latin typeface="Helvetica Neue"/>
                          <a:ea typeface="Helvetica Neue"/>
                          <a:cs typeface="Helvetica Neue"/>
                          <a:sym typeface="Helvetica Neue"/>
                        </a:rPr>
                        <a:t>Education</a:t>
                      </a:r>
                      <a:br>
                        <a:rPr lang="en" b="1">
                          <a:solidFill>
                            <a:srgbClr val="434343"/>
                          </a:solidFill>
                          <a:latin typeface="Helvetica Neue"/>
                          <a:ea typeface="Helvetica Neue"/>
                          <a:cs typeface="Helvetica Neue"/>
                          <a:sym typeface="Helvetica Neue"/>
                        </a:rPr>
                      </a:br>
                      <a:r>
                        <a:rPr lang="en">
                          <a:solidFill>
                            <a:srgbClr val="434343"/>
                          </a:solidFill>
                          <a:latin typeface="Helvetica Neue"/>
                          <a:ea typeface="Helvetica Neue"/>
                          <a:cs typeface="Helvetica Neue"/>
                          <a:sym typeface="Helvetica Neue"/>
                        </a:rPr>
                        <a:t>(Academics)</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c>
                  <a:txBody>
                    <a:bodyPr/>
                    <a:lstStyle/>
                    <a:p>
                      <a:pPr lvl="0" algn="ctr" rtl="0">
                        <a:spcBef>
                          <a:spcPts val="0"/>
                        </a:spcBef>
                        <a:buNone/>
                      </a:pPr>
                      <a:r>
                        <a:rPr lang="en">
                          <a:solidFill>
                            <a:srgbClr val="434343"/>
                          </a:solidFill>
                          <a:latin typeface="Helvetica Neue"/>
                          <a:ea typeface="Helvetica Neue"/>
                          <a:cs typeface="Helvetica Neue"/>
                          <a:sym typeface="Helvetica Neue"/>
                        </a:rPr>
                        <a:t>20.4%</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r>
              <a:tr h="471125">
                <a:tc>
                  <a:txBody>
                    <a:bodyPr/>
                    <a:lstStyle/>
                    <a:p>
                      <a:pPr lvl="0" algn="ctr" rtl="0">
                        <a:spcBef>
                          <a:spcPts val="0"/>
                        </a:spcBef>
                        <a:buNone/>
                      </a:pPr>
                      <a:r>
                        <a:rPr lang="en" b="1">
                          <a:solidFill>
                            <a:srgbClr val="434343"/>
                          </a:solidFill>
                          <a:latin typeface="Helvetica Neue"/>
                          <a:ea typeface="Helvetica Neue"/>
                          <a:cs typeface="Helvetica Neue"/>
                          <a:sym typeface="Helvetica Neue"/>
                        </a:rPr>
                        <a:t>Research</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c>
                  <a:txBody>
                    <a:bodyPr/>
                    <a:lstStyle/>
                    <a:p>
                      <a:pPr lvl="0" algn="ctr" rtl="0">
                        <a:spcBef>
                          <a:spcPts val="0"/>
                        </a:spcBef>
                        <a:buNone/>
                      </a:pPr>
                      <a:r>
                        <a:rPr lang="en">
                          <a:solidFill>
                            <a:srgbClr val="434343"/>
                          </a:solidFill>
                          <a:latin typeface="Helvetica Neue"/>
                          <a:ea typeface="Helvetica Neue"/>
                          <a:cs typeface="Helvetica Neue"/>
                          <a:sym typeface="Helvetica Neue"/>
                        </a:rPr>
                        <a:t>18.9%</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r>
              <a:tr h="754600">
                <a:tc>
                  <a:txBody>
                    <a:bodyPr/>
                    <a:lstStyle/>
                    <a:p>
                      <a:pPr lvl="0" algn="ctr" rtl="0">
                        <a:spcBef>
                          <a:spcPts val="0"/>
                        </a:spcBef>
                        <a:buNone/>
                      </a:pPr>
                      <a:r>
                        <a:rPr lang="en" b="1">
                          <a:solidFill>
                            <a:srgbClr val="434343"/>
                          </a:solidFill>
                          <a:latin typeface="Helvetica Neue"/>
                          <a:ea typeface="Helvetica Neue"/>
                          <a:cs typeface="Helvetica Neue"/>
                          <a:sym typeface="Helvetica Neue"/>
                        </a:rPr>
                        <a:t>News &amp; Media</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c>
                  <a:txBody>
                    <a:bodyPr/>
                    <a:lstStyle/>
                    <a:p>
                      <a:pPr lvl="0" algn="ctr" rtl="0">
                        <a:spcBef>
                          <a:spcPts val="0"/>
                        </a:spcBef>
                        <a:buNone/>
                      </a:pPr>
                      <a:r>
                        <a:rPr lang="en">
                          <a:solidFill>
                            <a:srgbClr val="434343"/>
                          </a:solidFill>
                          <a:latin typeface="Helvetica Neue"/>
                          <a:ea typeface="Helvetica Neue"/>
                          <a:cs typeface="Helvetica Neue"/>
                          <a:sym typeface="Helvetica Neue"/>
                        </a:rPr>
                        <a:t>3.4%</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r>
            </a:tbl>
          </a:graphicData>
        </a:graphic>
      </p:graphicFrame>
      <p:sp>
        <p:nvSpPr>
          <p:cNvPr id="210" name="Shape 210"/>
          <p:cNvSpPr txBox="1"/>
          <p:nvPr/>
        </p:nvSpPr>
        <p:spPr>
          <a:xfrm>
            <a:off x="865175" y="792750"/>
            <a:ext cx="2926500" cy="518100"/>
          </a:xfrm>
          <a:prstGeom prst="rect">
            <a:avLst/>
          </a:prstGeom>
          <a:noFill/>
          <a:ln>
            <a:noFill/>
          </a:ln>
        </p:spPr>
        <p:txBody>
          <a:bodyPr lIns="91425" tIns="91425" rIns="91425" bIns="91425" anchor="t" anchorCtr="0">
            <a:noAutofit/>
          </a:bodyPr>
          <a:lstStyle/>
          <a:p>
            <a:pPr lvl="0" algn="ctr" rtl="0">
              <a:spcBef>
                <a:spcPts val="0"/>
              </a:spcBef>
              <a:buNone/>
            </a:pPr>
            <a:r>
              <a:rPr lang="en" sz="1800" b="1">
                <a:solidFill>
                  <a:srgbClr val="AE082B"/>
                </a:solidFill>
                <a:latin typeface="Helvetica Neue"/>
                <a:ea typeface="Helvetica Neue"/>
                <a:cs typeface="Helvetica Neue"/>
                <a:sym typeface="Helvetica Neue"/>
              </a:rPr>
              <a:t>Mechanical Engineering</a:t>
            </a:r>
          </a:p>
        </p:txBody>
      </p:sp>
      <p:graphicFrame>
        <p:nvGraphicFramePr>
          <p:cNvPr id="211" name="Shape 211"/>
          <p:cNvGraphicFramePr/>
          <p:nvPr/>
        </p:nvGraphicFramePr>
        <p:xfrm>
          <a:off x="5433947" y="1434269"/>
          <a:ext cx="2795750" cy="3206050"/>
        </p:xfrm>
        <a:graphic>
          <a:graphicData uri="http://schemas.openxmlformats.org/drawingml/2006/table">
            <a:tbl>
              <a:tblPr>
                <a:noFill/>
                <a:tableStyleId>{221E09DE-644B-49F6-B2D0-144D00D951A1}</a:tableStyleId>
              </a:tblPr>
              <a:tblGrid>
                <a:gridCol w="1354975"/>
                <a:gridCol w="1440775"/>
              </a:tblGrid>
              <a:tr h="754600">
                <a:tc>
                  <a:txBody>
                    <a:bodyPr/>
                    <a:lstStyle/>
                    <a:p>
                      <a:pPr lvl="0" algn="ctr" rtl="0">
                        <a:spcBef>
                          <a:spcPts val="0"/>
                        </a:spcBef>
                        <a:buNone/>
                      </a:pPr>
                      <a:r>
                        <a:rPr lang="en" b="1">
                          <a:solidFill>
                            <a:srgbClr val="434343"/>
                          </a:solidFill>
                          <a:latin typeface="Helvetica Neue"/>
                          <a:ea typeface="Helvetica Neue"/>
                          <a:cs typeface="Helvetica Neue"/>
                          <a:sym typeface="Helvetica Neue"/>
                        </a:rPr>
                        <a:t>Graduate Academics</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99999"/>
                      </a:solidFill>
                      <a:prstDash val="dot"/>
                      <a:round/>
                      <a:headEnd type="none" w="med" len="med"/>
                      <a:tailEnd type="none" w="med" len="med"/>
                    </a:lnT>
                    <a:lnB w="9525" cap="flat" cmpd="sng">
                      <a:solidFill>
                        <a:srgbClr val="9E9E9E"/>
                      </a:solidFill>
                      <a:prstDash val="dot"/>
                      <a:round/>
                      <a:headEnd type="none" w="med" len="med"/>
                      <a:tailEnd type="none" w="med" len="med"/>
                    </a:lnB>
                  </a:tcPr>
                </a:tc>
                <a:tc>
                  <a:txBody>
                    <a:bodyPr/>
                    <a:lstStyle/>
                    <a:p>
                      <a:pPr lvl="0" algn="ctr" rtl="0">
                        <a:spcBef>
                          <a:spcPts val="0"/>
                        </a:spcBef>
                        <a:buNone/>
                      </a:pPr>
                      <a:r>
                        <a:rPr lang="en">
                          <a:solidFill>
                            <a:srgbClr val="434343"/>
                          </a:solidFill>
                          <a:latin typeface="Helvetica Neue"/>
                          <a:ea typeface="Helvetica Neue"/>
                          <a:cs typeface="Helvetica Neue"/>
                          <a:sym typeface="Helvetica Neue"/>
                        </a:rPr>
                        <a:t>20.0%</a:t>
                      </a:r>
                    </a:p>
                    <a:p>
                      <a:pPr lvl="0" algn="ctr" rtl="0">
                        <a:spcBef>
                          <a:spcPts val="0"/>
                        </a:spcBef>
                        <a:buNone/>
                      </a:pPr>
                      <a:r>
                        <a:rPr lang="en" sz="1200">
                          <a:solidFill>
                            <a:srgbClr val="434343"/>
                          </a:solidFill>
                          <a:latin typeface="Helvetica Neue"/>
                          <a:ea typeface="Helvetica Neue"/>
                          <a:cs typeface="Helvetica Neue"/>
                          <a:sym typeface="Helvetica Neue"/>
                        </a:rPr>
                        <a:t>of total traffic</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r>
              <a:tr h="471125">
                <a:tc>
                  <a:txBody>
                    <a:bodyPr/>
                    <a:lstStyle/>
                    <a:p>
                      <a:pPr lvl="0" algn="ctr" rtl="0">
                        <a:spcBef>
                          <a:spcPts val="0"/>
                        </a:spcBef>
                        <a:buNone/>
                      </a:pPr>
                      <a:r>
                        <a:rPr lang="en" b="1">
                          <a:solidFill>
                            <a:srgbClr val="434343"/>
                          </a:solidFill>
                          <a:latin typeface="Helvetica Neue"/>
                          <a:ea typeface="Helvetica Neue"/>
                          <a:cs typeface="Helvetica Neue"/>
                          <a:sym typeface="Helvetica Neue"/>
                        </a:rPr>
                        <a:t>Research</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c>
                  <a:txBody>
                    <a:bodyPr/>
                    <a:lstStyle/>
                    <a:p>
                      <a:pPr lvl="0" algn="ctr" rtl="0">
                        <a:spcBef>
                          <a:spcPts val="0"/>
                        </a:spcBef>
                        <a:buNone/>
                      </a:pPr>
                      <a:r>
                        <a:rPr lang="en">
                          <a:solidFill>
                            <a:srgbClr val="434343"/>
                          </a:solidFill>
                          <a:latin typeface="Helvetica Neue"/>
                          <a:ea typeface="Helvetica Neue"/>
                          <a:cs typeface="Helvetica Neue"/>
                          <a:sym typeface="Helvetica Neue"/>
                        </a:rPr>
                        <a:t>11.7%</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r>
              <a:tr h="754600">
                <a:tc>
                  <a:txBody>
                    <a:bodyPr/>
                    <a:lstStyle/>
                    <a:p>
                      <a:pPr lvl="0" algn="ctr" rtl="0">
                        <a:spcBef>
                          <a:spcPts val="0"/>
                        </a:spcBef>
                        <a:buNone/>
                      </a:pPr>
                      <a:r>
                        <a:rPr lang="en" b="1">
                          <a:solidFill>
                            <a:srgbClr val="434343"/>
                          </a:solidFill>
                          <a:latin typeface="Helvetica Neue"/>
                          <a:ea typeface="Helvetica Neue"/>
                          <a:cs typeface="Helvetica Neue"/>
                          <a:sym typeface="Helvetica Neue"/>
                        </a:rPr>
                        <a:t>Homepage</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c>
                  <a:txBody>
                    <a:bodyPr/>
                    <a:lstStyle/>
                    <a:p>
                      <a:pPr lvl="0" algn="ctr" rtl="0">
                        <a:spcBef>
                          <a:spcPts val="0"/>
                        </a:spcBef>
                        <a:buNone/>
                      </a:pPr>
                      <a:r>
                        <a:rPr lang="en">
                          <a:solidFill>
                            <a:srgbClr val="434343"/>
                          </a:solidFill>
                          <a:latin typeface="Helvetica Neue"/>
                          <a:ea typeface="Helvetica Neue"/>
                          <a:cs typeface="Helvetica Neue"/>
                          <a:sym typeface="Helvetica Neue"/>
                        </a:rPr>
                        <a:t>9.2%</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r>
              <a:tr h="471125">
                <a:tc>
                  <a:txBody>
                    <a:bodyPr/>
                    <a:lstStyle/>
                    <a:p>
                      <a:pPr lvl="0" algn="ctr" rtl="0">
                        <a:spcBef>
                          <a:spcPts val="0"/>
                        </a:spcBef>
                        <a:buNone/>
                      </a:pPr>
                      <a:r>
                        <a:rPr lang="en" b="1">
                          <a:solidFill>
                            <a:srgbClr val="434343"/>
                          </a:solidFill>
                          <a:latin typeface="Helvetica Neue"/>
                          <a:ea typeface="Helvetica Neue"/>
                          <a:cs typeface="Helvetica Neue"/>
                          <a:sym typeface="Helvetica Neue"/>
                        </a:rPr>
                        <a:t>Faculty</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c>
                  <a:txBody>
                    <a:bodyPr/>
                    <a:lstStyle/>
                    <a:p>
                      <a:pPr lvl="0" algn="ctr" rtl="0">
                        <a:spcBef>
                          <a:spcPts val="0"/>
                        </a:spcBef>
                        <a:buNone/>
                      </a:pPr>
                      <a:r>
                        <a:rPr lang="en">
                          <a:solidFill>
                            <a:srgbClr val="434343"/>
                          </a:solidFill>
                          <a:latin typeface="Helvetica Neue"/>
                          <a:ea typeface="Helvetica Neue"/>
                          <a:cs typeface="Helvetica Neue"/>
                          <a:sym typeface="Helvetica Neue"/>
                        </a:rPr>
                        <a:t>7.7%</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r>
              <a:tr h="754600">
                <a:tc>
                  <a:txBody>
                    <a:bodyPr/>
                    <a:lstStyle/>
                    <a:p>
                      <a:pPr lvl="0" algn="ctr" rtl="0">
                        <a:spcBef>
                          <a:spcPts val="0"/>
                        </a:spcBef>
                        <a:buNone/>
                      </a:pPr>
                      <a:r>
                        <a:rPr lang="en" b="1">
                          <a:solidFill>
                            <a:srgbClr val="434343"/>
                          </a:solidFill>
                          <a:latin typeface="Helvetica Neue"/>
                          <a:ea typeface="Helvetica Neue"/>
                          <a:cs typeface="Helvetica Neue"/>
                          <a:sym typeface="Helvetica Neue"/>
                        </a:rPr>
                        <a:t>Undergrad Academics</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c>
                  <a:txBody>
                    <a:bodyPr/>
                    <a:lstStyle/>
                    <a:p>
                      <a:pPr lvl="0" algn="ctr" rtl="0">
                        <a:spcBef>
                          <a:spcPts val="0"/>
                        </a:spcBef>
                        <a:buNone/>
                      </a:pPr>
                      <a:r>
                        <a:rPr lang="en">
                          <a:solidFill>
                            <a:srgbClr val="434343"/>
                          </a:solidFill>
                          <a:latin typeface="Helvetica Neue"/>
                          <a:ea typeface="Helvetica Neue"/>
                          <a:cs typeface="Helvetica Neue"/>
                          <a:sym typeface="Helvetica Neue"/>
                        </a:rPr>
                        <a:t>6.0%</a:t>
                      </a:r>
                    </a:p>
                  </a:txBody>
                  <a:tcPr marL="91425" marR="91425" marT="91425" marB="91425" anchor="ctr">
                    <a:lnL w="9525" cap="flat" cmpd="sng">
                      <a:solidFill>
                        <a:srgbClr val="9E9E9E"/>
                      </a:solidFill>
                      <a:prstDash val="dot"/>
                      <a:round/>
                      <a:headEnd type="none" w="med" len="med"/>
                      <a:tailEnd type="none" w="med" len="med"/>
                    </a:lnL>
                    <a:lnR w="9525" cap="flat" cmpd="sng">
                      <a:solidFill>
                        <a:srgbClr val="9E9E9E"/>
                      </a:solidFill>
                      <a:prstDash val="dot"/>
                      <a:round/>
                      <a:headEnd type="none" w="med" len="med"/>
                      <a:tailEnd type="none" w="med" len="med"/>
                    </a:lnR>
                    <a:lnT w="9525" cap="flat" cmpd="sng">
                      <a:solidFill>
                        <a:srgbClr val="9E9E9E"/>
                      </a:solidFill>
                      <a:prstDash val="dot"/>
                      <a:round/>
                      <a:headEnd type="none" w="med" len="med"/>
                      <a:tailEnd type="none" w="med" len="med"/>
                    </a:lnT>
                    <a:lnB w="9525" cap="flat" cmpd="sng">
                      <a:solidFill>
                        <a:srgbClr val="9E9E9E"/>
                      </a:solidFill>
                      <a:prstDash val="dot"/>
                      <a:round/>
                      <a:headEnd type="none" w="med" len="med"/>
                      <a:tailEnd type="none" w="med" len="med"/>
                    </a:lnB>
                  </a:tcPr>
                </a:tc>
              </a:tr>
            </a:tbl>
          </a:graphicData>
        </a:graphic>
      </p:graphicFrame>
      <p:sp>
        <p:nvSpPr>
          <p:cNvPr id="212" name="Shape 212"/>
          <p:cNvSpPr txBox="1"/>
          <p:nvPr/>
        </p:nvSpPr>
        <p:spPr>
          <a:xfrm>
            <a:off x="5368575" y="654625"/>
            <a:ext cx="2926500" cy="518100"/>
          </a:xfrm>
          <a:prstGeom prst="rect">
            <a:avLst/>
          </a:prstGeom>
          <a:noFill/>
          <a:ln>
            <a:noFill/>
          </a:ln>
        </p:spPr>
        <p:txBody>
          <a:bodyPr lIns="91425" tIns="91425" rIns="91425" bIns="91425" anchor="t" anchorCtr="0">
            <a:noAutofit/>
          </a:bodyPr>
          <a:lstStyle/>
          <a:p>
            <a:pPr lvl="0" algn="ctr" rtl="0">
              <a:spcBef>
                <a:spcPts val="0"/>
              </a:spcBef>
              <a:buNone/>
            </a:pPr>
            <a:r>
              <a:rPr lang="en" sz="1800" b="1">
                <a:solidFill>
                  <a:srgbClr val="AE082B"/>
                </a:solidFill>
                <a:latin typeface="Helvetica Neue"/>
                <a:ea typeface="Helvetica Neue"/>
                <a:cs typeface="Helvetica Neue"/>
                <a:sym typeface="Helvetica Neue"/>
              </a:rPr>
              <a:t>Civil &amp; Environmental Engineering</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8" name="Content Placeholder 2"/>
          <p:cNvSpPr>
            <a:spLocks noGrp="1"/>
          </p:cNvSpPr>
          <p:nvPr>
            <p:ph type="body" idx="1"/>
          </p:nvPr>
        </p:nvSpPr>
        <p:spPr>
          <a:xfrm>
            <a:off x="501650" y="468943"/>
            <a:ext cx="8140800" cy="4334100"/>
          </a:xfrm>
        </p:spPr>
        <p:txBody>
          <a:bodyPr/>
          <a:lstStyle/>
          <a:p>
            <a:pPr marL="0" indent="0">
              <a:spcAft>
                <a:spcPts val="600"/>
              </a:spcAft>
            </a:pPr>
            <a:endParaRPr lang="en-US" dirty="0" smtClean="0">
              <a:latin typeface="Franklin Gothic Medium"/>
              <a:cs typeface="Franklin Gothic Medium"/>
            </a:endParaRPr>
          </a:p>
          <a:p>
            <a:pPr marL="0" indent="0">
              <a:spcAft>
                <a:spcPts val="600"/>
              </a:spcAft>
            </a:pPr>
            <a:r>
              <a:rPr lang="en-US" dirty="0">
                <a:latin typeface="Franklin Gothic Medium"/>
                <a:cs typeface="Franklin Gothic Medium"/>
              </a:rPr>
              <a:t/>
            </a:r>
            <a:br>
              <a:rPr lang="en-US" dirty="0">
                <a:latin typeface="Franklin Gothic Medium"/>
                <a:cs typeface="Franklin Gothic Medium"/>
              </a:rPr>
            </a:br>
            <a:r>
              <a:rPr lang="en-US" sz="1800" dirty="0" smtClean="0"/>
              <a:t>Internal</a:t>
            </a:r>
          </a:p>
          <a:p>
            <a:pPr marL="285750" lvl="1" indent="-285750">
              <a:lnSpc>
                <a:spcPts val="2400"/>
              </a:lnSpc>
              <a:spcAft>
                <a:spcPts val="600"/>
              </a:spcAft>
              <a:buFont typeface="Arial"/>
              <a:buChar char="•"/>
            </a:pPr>
            <a:r>
              <a:rPr lang="en-US" sz="1800" dirty="0">
                <a:latin typeface="Helvetica Neue"/>
                <a:cs typeface="Helvetica Neue"/>
              </a:rPr>
              <a:t>Expanded the </a:t>
            </a:r>
            <a:r>
              <a:rPr lang="en-US" sz="1800" dirty="0" err="1">
                <a:latin typeface="Helvetica Neue"/>
                <a:cs typeface="Helvetica Neue"/>
              </a:rPr>
              <a:t>SoE</a:t>
            </a:r>
            <a:r>
              <a:rPr lang="en-US" sz="1800" dirty="0">
                <a:latin typeface="Helvetica Neue"/>
                <a:cs typeface="Helvetica Neue"/>
              </a:rPr>
              <a:t> communications team: strategy and media relations, writer, multimedia </a:t>
            </a:r>
            <a:endParaRPr lang="en-US" sz="1800" dirty="0" smtClean="0">
              <a:latin typeface="Helvetica Neue"/>
              <a:cs typeface="Helvetica Neue"/>
            </a:endParaRPr>
          </a:p>
          <a:p>
            <a:pPr marL="285750" lvl="1" indent="-285750">
              <a:lnSpc>
                <a:spcPts val="2400"/>
              </a:lnSpc>
              <a:spcAft>
                <a:spcPts val="600"/>
              </a:spcAft>
              <a:buFont typeface="Arial"/>
              <a:buChar char="•"/>
            </a:pPr>
            <a:r>
              <a:rPr lang="en-US" sz="1800" dirty="0">
                <a:latin typeface="Helvetica Neue"/>
                <a:cs typeface="Helvetica Neue"/>
              </a:rPr>
              <a:t>Integrating efforts across DLCs, coordinating centrally (in process)  </a:t>
            </a:r>
          </a:p>
          <a:p>
            <a:pPr marL="0" indent="0">
              <a:spcAft>
                <a:spcPts val="600"/>
              </a:spcAft>
            </a:pPr>
            <a:r>
              <a:rPr lang="en-US" sz="1800" dirty="0" smtClean="0"/>
              <a:t/>
            </a:r>
            <a:br>
              <a:rPr lang="en-US" sz="1800" dirty="0" smtClean="0"/>
            </a:br>
            <a:r>
              <a:rPr lang="en-US" sz="1800" dirty="0" smtClean="0"/>
              <a:t>External</a:t>
            </a:r>
          </a:p>
          <a:p>
            <a:pPr marL="285750" lvl="1" indent="-285750">
              <a:spcAft>
                <a:spcPts val="600"/>
              </a:spcAft>
              <a:buFont typeface="Arial"/>
              <a:buChar char="•"/>
            </a:pPr>
            <a:r>
              <a:rPr lang="en-US" sz="1800" dirty="0" smtClean="0">
                <a:latin typeface="Helvetica Neue"/>
                <a:cs typeface="Helvetica Neue"/>
              </a:rPr>
              <a:t>Blue </a:t>
            </a:r>
            <a:r>
              <a:rPr lang="en-US" sz="1800" dirty="0">
                <a:latin typeface="Helvetica Neue"/>
                <a:cs typeface="Helvetica Neue"/>
              </a:rPr>
              <a:t>State Digital </a:t>
            </a:r>
            <a:r>
              <a:rPr lang="en-US" sz="1800" dirty="0" smtClean="0">
                <a:latin typeface="Helvetica Neue"/>
                <a:cs typeface="Helvetica Neue"/>
              </a:rPr>
              <a:t>phase 1: strategy </a:t>
            </a:r>
            <a:endParaRPr lang="en-US" sz="1800" dirty="0">
              <a:latin typeface="Helvetica Neue"/>
              <a:cs typeface="Helvetica Neue"/>
            </a:endParaRPr>
          </a:p>
          <a:p>
            <a:pPr marL="285750" lvl="1" indent="-285750">
              <a:spcAft>
                <a:spcPts val="600"/>
              </a:spcAft>
              <a:buFont typeface="Arial"/>
              <a:buChar char="•"/>
            </a:pPr>
            <a:r>
              <a:rPr lang="en-US" sz="1800" dirty="0">
                <a:latin typeface="Helvetica Neue"/>
                <a:cs typeface="Helvetica Neue"/>
              </a:rPr>
              <a:t>Blue State Digital phase </a:t>
            </a:r>
            <a:r>
              <a:rPr lang="en-US" sz="1800" dirty="0" smtClean="0">
                <a:latin typeface="Helvetica Neue"/>
                <a:cs typeface="Helvetica Neue"/>
              </a:rPr>
              <a:t>2: messaging </a:t>
            </a:r>
            <a:r>
              <a:rPr lang="en-US" sz="1800" dirty="0">
                <a:latin typeface="Helvetica Neue"/>
                <a:cs typeface="Helvetica Neue"/>
              </a:rPr>
              <a:t>and channel audit (complete) </a:t>
            </a:r>
          </a:p>
          <a:p>
            <a:pPr marL="0" indent="0">
              <a:spcAft>
                <a:spcPts val="600"/>
              </a:spcAft>
            </a:pPr>
            <a:r>
              <a:rPr lang="en-US" sz="1800" dirty="0" smtClean="0"/>
              <a:t/>
            </a:r>
            <a:br>
              <a:rPr lang="en-US" sz="1800" dirty="0" smtClean="0"/>
            </a:br>
            <a:r>
              <a:rPr lang="en-US" sz="1800" dirty="0" smtClean="0"/>
              <a:t>Context: </a:t>
            </a:r>
            <a:r>
              <a:rPr lang="en-US" sz="1800" dirty="0" smtClean="0">
                <a:latin typeface="Helvetica Neue"/>
                <a:cs typeface="Helvetica Neue"/>
              </a:rPr>
              <a:t>$ </a:t>
            </a:r>
            <a:r>
              <a:rPr lang="en-US" sz="1800" dirty="0">
                <a:latin typeface="Helvetica Neue"/>
                <a:cs typeface="Helvetica Neue"/>
              </a:rPr>
              <a:t>remains a factor for all key stakeholders </a:t>
            </a:r>
            <a:endParaRPr lang="en-US" sz="1800" dirty="0" smtClean="0">
              <a:latin typeface="Helvetica Neue"/>
              <a:cs typeface="Helvetica Neue"/>
            </a:endParaRPr>
          </a:p>
          <a:p>
            <a:pPr marL="285750" lvl="1" indent="-285750">
              <a:spcAft>
                <a:spcPts val="600"/>
              </a:spcAft>
              <a:buFont typeface="Arial"/>
              <a:buChar char="•"/>
            </a:pPr>
            <a:r>
              <a:rPr lang="en-US" sz="1800" dirty="0" smtClean="0">
                <a:latin typeface="Helvetica Neue"/>
                <a:cs typeface="Helvetica Neue"/>
              </a:rPr>
              <a:t>MIT: Campaign </a:t>
            </a:r>
            <a:r>
              <a:rPr lang="en-US" sz="1800" dirty="0">
                <a:latin typeface="Helvetica Neue"/>
                <a:cs typeface="Helvetica Neue"/>
              </a:rPr>
              <a:t>for a Better World </a:t>
            </a:r>
            <a:endParaRPr lang="en-US" sz="1800" dirty="0" smtClean="0">
              <a:latin typeface="Helvetica Neue"/>
              <a:cs typeface="Helvetica Neue"/>
            </a:endParaRPr>
          </a:p>
          <a:p>
            <a:pPr marL="285750" lvl="1" indent="-285750">
              <a:spcAft>
                <a:spcPts val="600"/>
              </a:spcAft>
              <a:buFont typeface="Arial"/>
              <a:buChar char="•"/>
            </a:pPr>
            <a:r>
              <a:rPr lang="en-US" sz="1800" dirty="0" err="1" smtClean="0">
                <a:latin typeface="Helvetica Neue"/>
                <a:cs typeface="Helvetica Neue"/>
              </a:rPr>
              <a:t>SoE</a:t>
            </a:r>
            <a:r>
              <a:rPr lang="en-US" sz="1800" dirty="0" smtClean="0">
                <a:latin typeface="Helvetica Neue"/>
                <a:cs typeface="Helvetica Neue"/>
              </a:rPr>
              <a:t>: core </a:t>
            </a:r>
            <a:r>
              <a:rPr lang="en-US" sz="1800" dirty="0">
                <a:latin typeface="Helvetica Neue"/>
                <a:cs typeface="Helvetica Neue"/>
              </a:rPr>
              <a:t>needs (fellowships, endowed chairs) </a:t>
            </a:r>
            <a:endParaRPr lang="en-US" sz="1800" dirty="0" smtClean="0">
              <a:latin typeface="Helvetica Neue"/>
              <a:cs typeface="Helvetica Neue"/>
            </a:endParaRPr>
          </a:p>
          <a:p>
            <a:pPr marL="285750" lvl="1" indent="-285750">
              <a:spcAft>
                <a:spcPts val="600"/>
              </a:spcAft>
              <a:buFont typeface="Arial"/>
              <a:buChar char="•"/>
            </a:pPr>
            <a:r>
              <a:rPr lang="en-US" sz="1800" dirty="0" smtClean="0">
                <a:latin typeface="Helvetica Neue"/>
                <a:cs typeface="Helvetica Neue"/>
              </a:rPr>
              <a:t>Top </a:t>
            </a:r>
            <a:r>
              <a:rPr lang="en-US" sz="1800" dirty="0">
                <a:latin typeface="Helvetica Neue"/>
                <a:cs typeface="Helvetica Neue"/>
              </a:rPr>
              <a:t>two competitors </a:t>
            </a:r>
            <a:r>
              <a:rPr lang="en-US" sz="1800" dirty="0" smtClean="0">
                <a:latin typeface="Helvetica Neue"/>
                <a:cs typeface="Helvetica Neue"/>
              </a:rPr>
              <a:t>also fundraising </a:t>
            </a:r>
            <a:r>
              <a:rPr lang="en-US" sz="1800" dirty="0">
                <a:latin typeface="Helvetica Neue"/>
                <a:cs typeface="Helvetica Neue"/>
              </a:rPr>
              <a:t>aggressively</a:t>
            </a:r>
            <a:br>
              <a:rPr lang="en-US" sz="1800" dirty="0">
                <a:latin typeface="Helvetica Neue"/>
                <a:cs typeface="Helvetica Neue"/>
              </a:rPr>
            </a:br>
            <a:r>
              <a:rPr lang="en-US" sz="1800" dirty="0">
                <a:latin typeface="Helvetica Neue"/>
                <a:cs typeface="Helvetica Neue"/>
              </a:rPr>
              <a:t> </a:t>
            </a:r>
            <a:endParaRPr lang="en-US" sz="1800" dirty="0" smtClean="0">
              <a:latin typeface="Helvetica Neue"/>
              <a:cs typeface="Helvetica Neue"/>
            </a:endParaRPr>
          </a:p>
        </p:txBody>
      </p:sp>
      <p:sp>
        <p:nvSpPr>
          <p:cNvPr id="90" name="Shape 90"/>
          <p:cNvSpPr txBox="1">
            <a:spLocks noGrp="1"/>
          </p:cNvSpPr>
          <p:nvPr>
            <p:ph type="title"/>
          </p:nvPr>
        </p:nvSpPr>
        <p:spPr>
          <a:xfrm>
            <a:off x="501650" y="82550"/>
            <a:ext cx="8140800" cy="476400"/>
          </a:xfrm>
          <a:prstGeom prst="rect">
            <a:avLst/>
          </a:prstGeom>
        </p:spPr>
        <p:txBody>
          <a:bodyPr lIns="44200" tIns="44200" rIns="44200" bIns="44200" anchor="ctr" anchorCtr="0">
            <a:noAutofit/>
          </a:bodyPr>
          <a:lstStyle/>
          <a:p>
            <a:pPr lvl="0">
              <a:spcBef>
                <a:spcPts val="0"/>
              </a:spcBef>
              <a:buNone/>
            </a:pPr>
            <a:r>
              <a:rPr lang="en-US" dirty="0" smtClean="0">
                <a:solidFill>
                  <a:srgbClr val="666666"/>
                </a:solidFill>
              </a:rPr>
              <a:t>Our </a:t>
            </a:r>
            <a:r>
              <a:rPr lang="en-US" dirty="0" smtClean="0">
                <a:solidFill>
                  <a:srgbClr val="666666"/>
                </a:solidFill>
              </a:rPr>
              <a:t>response to date</a:t>
            </a:r>
            <a:endParaRPr lang="en" dirty="0">
              <a:solidFill>
                <a:srgbClr val="666666"/>
              </a:solidFill>
            </a:endParaRPr>
          </a:p>
        </p:txBody>
      </p:sp>
      <p:sp>
        <p:nvSpPr>
          <p:cNvPr id="91" name="Shape 91"/>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a:t>
            </a:fld>
            <a:endParaRPr lang="en"/>
          </a:p>
        </p:txBody>
      </p:sp>
      <p:sp>
        <p:nvSpPr>
          <p:cNvPr id="9" name="Text Placeholder 1"/>
          <p:cNvSpPr txBox="1">
            <a:spLocks/>
          </p:cNvSpPr>
          <p:nvPr/>
        </p:nvSpPr>
        <p:spPr>
          <a:xfrm>
            <a:off x="0" y="636776"/>
            <a:ext cx="9144000" cy="739943"/>
          </a:xfrm>
          <a:prstGeom prst="rect">
            <a:avLst/>
          </a:prstGeom>
        </p:spPr>
        <p:txBody>
          <a:bodyPr/>
          <a:lstStyle>
            <a:lvl1pPr marL="342900" indent="-342900" algn="l" rtl="0" eaLnBrk="0" fontAlgn="base" hangingPunct="0">
              <a:spcBef>
                <a:spcPct val="20000"/>
              </a:spcBef>
              <a:spcAft>
                <a:spcPct val="0"/>
              </a:spcAft>
              <a:defRPr sz="2400">
                <a:solidFill>
                  <a:schemeClr val="tx2"/>
                </a:solidFill>
                <a:latin typeface="Franklin Gothic Book"/>
                <a:ea typeface="+mn-ea"/>
                <a:cs typeface="Franklin Gothic Book"/>
              </a:defRPr>
            </a:lvl1pPr>
            <a:lvl2pPr marL="742950" indent="-285750" algn="l" rtl="0" eaLnBrk="0" fontAlgn="base" hangingPunct="0">
              <a:spcBef>
                <a:spcPct val="20000"/>
              </a:spcBef>
              <a:spcAft>
                <a:spcPct val="0"/>
              </a:spcAft>
              <a:buFont typeface="Arial" pitchFamily="34" charset="0"/>
              <a:buChar char="•"/>
              <a:defRPr sz="2000">
                <a:solidFill>
                  <a:schemeClr val="tx2"/>
                </a:solidFill>
                <a:latin typeface="Franklin Gothic Book"/>
                <a:cs typeface="Franklin Gothic Book"/>
              </a:defRPr>
            </a:lvl2pPr>
            <a:lvl3pPr marL="1143000" indent="-228600" algn="l" rtl="0" eaLnBrk="0" fontAlgn="base" hangingPunct="0">
              <a:spcBef>
                <a:spcPct val="20000"/>
              </a:spcBef>
              <a:spcAft>
                <a:spcPct val="0"/>
              </a:spcAft>
              <a:buFont typeface="Wingdings" pitchFamily="2" charset="2"/>
              <a:buChar char="§"/>
              <a:defRPr sz="2000">
                <a:solidFill>
                  <a:schemeClr val="tx2"/>
                </a:solidFill>
                <a:latin typeface="Franklin Gothic Book"/>
                <a:cs typeface="Franklin Gothic Book"/>
              </a:defRPr>
            </a:lvl3pPr>
            <a:lvl4pPr marL="1600200" indent="-228600" algn="l" rtl="0" eaLnBrk="0" fontAlgn="base" hangingPunct="0">
              <a:spcBef>
                <a:spcPct val="20000"/>
              </a:spcBef>
              <a:spcAft>
                <a:spcPct val="0"/>
              </a:spcAft>
              <a:buChar char="–"/>
              <a:defRPr>
                <a:solidFill>
                  <a:schemeClr val="tx2"/>
                </a:solidFill>
                <a:latin typeface="Franklin Gothic Book"/>
                <a:cs typeface="Franklin Gothic Book"/>
              </a:defRPr>
            </a:lvl4pPr>
            <a:lvl5pPr marL="2057400" indent="-228600" algn="l" rtl="0" eaLnBrk="0" fontAlgn="base" hangingPunct="0">
              <a:spcBef>
                <a:spcPct val="20000"/>
              </a:spcBef>
              <a:spcAft>
                <a:spcPct val="0"/>
              </a:spcAft>
              <a:buChar char="»"/>
              <a:defRPr>
                <a:solidFill>
                  <a:schemeClr val="tx2"/>
                </a:solidFill>
                <a:latin typeface="Franklin Gothic Book"/>
                <a:cs typeface="Franklin Gothic Book"/>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924"/>
              </a:spcBef>
            </a:pPr>
            <a:r>
              <a:rPr lang="en-US" sz="3000" b="1" dirty="0" smtClean="0">
                <a:solidFill>
                  <a:srgbClr val="960026"/>
                </a:solidFill>
                <a:latin typeface="Helvetica 85 Heavy"/>
                <a:cs typeface="Helvetica 85 Heavy"/>
              </a:rPr>
              <a:t>Enhancing </a:t>
            </a:r>
            <a:r>
              <a:rPr lang="en-US" sz="3000" b="1" dirty="0" smtClean="0">
                <a:solidFill>
                  <a:srgbClr val="960026"/>
                </a:solidFill>
                <a:latin typeface="Helvetica 85 Heavy"/>
                <a:cs typeface="Helvetica 85 Heavy"/>
              </a:rPr>
              <a:t>the </a:t>
            </a:r>
            <a:r>
              <a:rPr lang="en-US" sz="3000" b="1" dirty="0" smtClean="0">
                <a:solidFill>
                  <a:srgbClr val="960026"/>
                </a:solidFill>
                <a:latin typeface="Helvetica 85 Heavy"/>
                <a:cs typeface="Helvetica 85 Heavy"/>
              </a:rPr>
              <a:t>brand, increasing engagement</a:t>
            </a:r>
            <a:endParaRPr lang="en-US" sz="3000" b="1" dirty="0" smtClean="0">
              <a:latin typeface="Helvetica 85 Heavy"/>
              <a:cs typeface="Helvetica 85 Heavy"/>
            </a:endParaRPr>
          </a:p>
        </p:txBody>
      </p:sp>
    </p:spTree>
    <p:extLst>
      <p:ext uri="{BB962C8B-B14F-4D97-AF65-F5344CB8AC3E}">
        <p14:creationId xmlns:p14="http://schemas.microsoft.com/office/powerpoint/2010/main" val="358032161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6"/>
        <p:cNvGrpSpPr/>
        <p:nvPr/>
      </p:nvGrpSpPr>
      <p:grpSpPr>
        <a:xfrm>
          <a:off x="0" y="0"/>
          <a:ext cx="0" cy="0"/>
          <a:chOff x="0" y="0"/>
          <a:chExt cx="0" cy="0"/>
        </a:xfrm>
      </p:grpSpPr>
      <p:sp>
        <p:nvSpPr>
          <p:cNvPr id="217" name="Shape 217"/>
          <p:cNvSpPr/>
          <p:nvPr/>
        </p:nvSpPr>
        <p:spPr>
          <a:xfrm>
            <a:off x="3690950" y="2868750"/>
            <a:ext cx="2413800" cy="437400"/>
          </a:xfrm>
          <a:prstGeom prst="rect">
            <a:avLst/>
          </a:prstGeom>
          <a:solidFill>
            <a:srgbClr val="AE082B"/>
          </a:solidFill>
          <a:ln>
            <a:noFill/>
          </a:ln>
        </p:spPr>
        <p:txBody>
          <a:bodyPr lIns="91425" tIns="91425" rIns="91425" bIns="91425" anchor="ctr" anchorCtr="0">
            <a:noAutofit/>
          </a:bodyPr>
          <a:lstStyle/>
          <a:p>
            <a:pPr lvl="0">
              <a:spcBef>
                <a:spcPts val="0"/>
              </a:spcBef>
              <a:buNone/>
            </a:pPr>
            <a:endParaRPr/>
          </a:p>
        </p:txBody>
      </p:sp>
      <p:sp>
        <p:nvSpPr>
          <p:cNvPr id="218" name="Shape 218"/>
          <p:cNvSpPr txBox="1">
            <a:spLocks noGrp="1"/>
          </p:cNvSpPr>
          <p:nvPr>
            <p:ph type="sldNum" idx="12"/>
          </p:nvPr>
        </p:nvSpPr>
        <p:spPr>
          <a:xfrm>
            <a:off x="8446725" y="5274555"/>
            <a:ext cx="4110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30</a:t>
            </a:fld>
            <a:endParaRPr lang="en"/>
          </a:p>
        </p:txBody>
      </p:sp>
      <p:sp>
        <p:nvSpPr>
          <p:cNvPr id="219" name="Shape 219"/>
          <p:cNvSpPr txBox="1"/>
          <p:nvPr/>
        </p:nvSpPr>
        <p:spPr>
          <a:xfrm>
            <a:off x="670650" y="2140650"/>
            <a:ext cx="7802700" cy="1433700"/>
          </a:xfrm>
          <a:prstGeom prst="rect">
            <a:avLst/>
          </a:prstGeom>
          <a:noFill/>
          <a:ln>
            <a:noFill/>
          </a:ln>
        </p:spPr>
        <p:txBody>
          <a:bodyPr lIns="91425" tIns="91425" rIns="91425" bIns="91425" anchor="ctr" anchorCtr="0">
            <a:noAutofit/>
          </a:bodyPr>
          <a:lstStyle/>
          <a:p>
            <a:pPr lvl="0" algn="ctr" rtl="0">
              <a:spcBef>
                <a:spcPts val="0"/>
              </a:spcBef>
              <a:buNone/>
            </a:pPr>
            <a:r>
              <a:rPr lang="en" sz="3000" b="1">
                <a:solidFill>
                  <a:srgbClr val="434343"/>
                </a:solidFill>
                <a:latin typeface="Helvetica Neue"/>
                <a:ea typeface="Helvetica Neue"/>
                <a:cs typeface="Helvetica Neue"/>
                <a:sym typeface="Helvetica Neue"/>
              </a:rPr>
              <a:t>On most DLC sites, news content accounts for </a:t>
            </a:r>
            <a:r>
              <a:rPr lang="en" sz="3000" b="1">
                <a:solidFill>
                  <a:srgbClr val="FFFFFF"/>
                </a:solidFill>
                <a:latin typeface="Helvetica Neue"/>
                <a:ea typeface="Helvetica Neue"/>
                <a:cs typeface="Helvetica Neue"/>
                <a:sym typeface="Helvetica Neue"/>
              </a:rPr>
              <a:t>less than 5%</a:t>
            </a:r>
            <a:r>
              <a:rPr lang="en" sz="3000" b="1">
                <a:solidFill>
                  <a:srgbClr val="434343"/>
                </a:solidFill>
                <a:latin typeface="Helvetica Neue"/>
                <a:ea typeface="Helvetica Neue"/>
                <a:cs typeface="Helvetica Neue"/>
                <a:sym typeface="Helvetica Neue"/>
              </a:rPr>
              <a:t> of traffic.</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E082B"/>
        </a:solidFill>
        <a:effectLst/>
      </p:bgPr>
    </p:bg>
    <p:spTree>
      <p:nvGrpSpPr>
        <p:cNvPr id="1" name="Shape 223"/>
        <p:cNvGrpSpPr/>
        <p:nvPr/>
      </p:nvGrpSpPr>
      <p:grpSpPr>
        <a:xfrm>
          <a:off x="0" y="0"/>
          <a:ext cx="0" cy="0"/>
          <a:chOff x="0" y="0"/>
          <a:chExt cx="0" cy="0"/>
        </a:xfrm>
      </p:grpSpPr>
      <p:sp>
        <p:nvSpPr>
          <p:cNvPr id="224" name="Shape 224"/>
          <p:cNvSpPr/>
          <p:nvPr/>
        </p:nvSpPr>
        <p:spPr>
          <a:xfrm>
            <a:off x="5978050" y="898389"/>
            <a:ext cx="1645200" cy="573600"/>
          </a:xfrm>
          <a:prstGeom prst="rect">
            <a:avLst/>
          </a:prstGeom>
          <a:solidFill>
            <a:srgbClr val="FFFFFF"/>
          </a:solidFill>
          <a:ln>
            <a:noFill/>
          </a:ln>
        </p:spPr>
        <p:txBody>
          <a:bodyPr lIns="91425" tIns="91425" rIns="91425" bIns="91425" anchor="ctr" anchorCtr="0">
            <a:noAutofit/>
          </a:bodyPr>
          <a:lstStyle/>
          <a:p>
            <a:pPr lvl="0" rtl="0">
              <a:spcBef>
                <a:spcPts val="0"/>
              </a:spcBef>
              <a:buNone/>
            </a:pPr>
            <a:endParaRPr>
              <a:solidFill>
                <a:srgbClr val="F3F3F3"/>
              </a:solidFill>
            </a:endParaRPr>
          </a:p>
        </p:txBody>
      </p:sp>
      <p:sp>
        <p:nvSpPr>
          <p:cNvPr id="225" name="Shape 225"/>
          <p:cNvSpPr/>
          <p:nvPr/>
        </p:nvSpPr>
        <p:spPr>
          <a:xfrm>
            <a:off x="5323150" y="4058955"/>
            <a:ext cx="2955000" cy="346200"/>
          </a:xfrm>
          <a:prstGeom prst="rect">
            <a:avLst/>
          </a:prstGeom>
          <a:solidFill>
            <a:srgbClr val="FFFFFF"/>
          </a:solidFill>
          <a:ln>
            <a:noFill/>
          </a:ln>
        </p:spPr>
        <p:txBody>
          <a:bodyPr lIns="91425" tIns="91425" rIns="91425" bIns="91425" anchor="ctr" anchorCtr="0">
            <a:noAutofit/>
          </a:bodyPr>
          <a:lstStyle/>
          <a:p>
            <a:pPr lvl="0" rtl="0">
              <a:spcBef>
                <a:spcPts val="0"/>
              </a:spcBef>
              <a:buNone/>
            </a:pPr>
            <a:endParaRPr/>
          </a:p>
        </p:txBody>
      </p:sp>
      <p:sp>
        <p:nvSpPr>
          <p:cNvPr id="226" name="Shape 226"/>
          <p:cNvSpPr/>
          <p:nvPr/>
        </p:nvSpPr>
        <p:spPr>
          <a:xfrm>
            <a:off x="0" y="0"/>
            <a:ext cx="4654200" cy="5296200"/>
          </a:xfrm>
          <a:prstGeom prst="rect">
            <a:avLst/>
          </a:prstGeom>
          <a:solidFill>
            <a:srgbClr val="66062C"/>
          </a:solidFill>
          <a:ln>
            <a:noFill/>
          </a:ln>
        </p:spPr>
        <p:txBody>
          <a:bodyPr lIns="91425" tIns="91425" rIns="91425" bIns="91425" anchor="ctr" anchorCtr="0">
            <a:noAutofit/>
          </a:bodyPr>
          <a:lstStyle/>
          <a:p>
            <a:pPr lvl="0" rtl="0">
              <a:spcBef>
                <a:spcPts val="0"/>
              </a:spcBef>
              <a:buNone/>
            </a:pPr>
            <a:endParaRPr>
              <a:solidFill>
                <a:srgbClr val="660000"/>
              </a:solidFill>
            </a:endParaRPr>
          </a:p>
        </p:txBody>
      </p:sp>
      <p:sp>
        <p:nvSpPr>
          <p:cNvPr id="227" name="Shape 227"/>
          <p:cNvSpPr/>
          <p:nvPr/>
        </p:nvSpPr>
        <p:spPr>
          <a:xfrm>
            <a:off x="1461225" y="909213"/>
            <a:ext cx="1645200" cy="5736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solidFill>
                <a:srgbClr val="F3F3F3"/>
              </a:solidFill>
            </a:endParaRPr>
          </a:p>
        </p:txBody>
      </p:sp>
      <p:sp>
        <p:nvSpPr>
          <p:cNvPr id="228" name="Shape 228"/>
          <p:cNvSpPr txBox="1">
            <a:spLocks noGrp="1"/>
          </p:cNvSpPr>
          <p:nvPr>
            <p:ph type="sldNum" idx="12"/>
          </p:nvPr>
        </p:nvSpPr>
        <p:spPr>
          <a:xfrm>
            <a:off x="8446725" y="5274555"/>
            <a:ext cx="4110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31</a:t>
            </a:fld>
            <a:endParaRPr lang="en"/>
          </a:p>
        </p:txBody>
      </p:sp>
      <p:sp>
        <p:nvSpPr>
          <p:cNvPr id="229" name="Shape 229"/>
          <p:cNvSpPr txBox="1"/>
          <p:nvPr/>
        </p:nvSpPr>
        <p:spPr>
          <a:xfrm>
            <a:off x="4975450" y="890867"/>
            <a:ext cx="3650400" cy="3579300"/>
          </a:xfrm>
          <a:prstGeom prst="rect">
            <a:avLst/>
          </a:prstGeom>
          <a:noFill/>
          <a:ln>
            <a:noFill/>
          </a:ln>
        </p:spPr>
        <p:txBody>
          <a:bodyPr lIns="91425" tIns="91425" rIns="91425" bIns="91425" anchor="ctr" anchorCtr="0">
            <a:noAutofit/>
          </a:bodyPr>
          <a:lstStyle/>
          <a:p>
            <a:pPr lvl="0" algn="ctr" rtl="0">
              <a:spcBef>
                <a:spcPts val="0"/>
              </a:spcBef>
              <a:buNone/>
            </a:pPr>
            <a:r>
              <a:rPr lang="en" sz="3600" b="1">
                <a:solidFill>
                  <a:srgbClr val="AE082B"/>
                </a:solidFill>
                <a:latin typeface="Helvetica Neue"/>
                <a:ea typeface="Helvetica Neue"/>
                <a:cs typeface="Helvetica Neue"/>
                <a:sym typeface="Helvetica Neue"/>
              </a:rPr>
              <a:t>Inspire</a:t>
            </a:r>
          </a:p>
          <a:p>
            <a:pPr lvl="0" algn="ctr" rtl="0">
              <a:spcBef>
                <a:spcPts val="0"/>
              </a:spcBef>
              <a:spcAft>
                <a:spcPts val="400"/>
              </a:spcAft>
              <a:buNone/>
            </a:pPr>
            <a:endParaRPr>
              <a:solidFill>
                <a:srgbClr val="FFFFFF"/>
              </a:solidFill>
              <a:latin typeface="Helvetica Neue"/>
              <a:ea typeface="Helvetica Neue"/>
              <a:cs typeface="Helvetica Neue"/>
              <a:sym typeface="Helvetica Neue"/>
            </a:endParaRPr>
          </a:p>
          <a:p>
            <a:pPr lvl="0" algn="ctr" rtl="0">
              <a:lnSpc>
                <a:spcPct val="115000"/>
              </a:lnSpc>
              <a:spcBef>
                <a:spcPts val="0"/>
              </a:spcBef>
              <a:spcAft>
                <a:spcPts val="400"/>
              </a:spcAft>
              <a:buNone/>
            </a:pPr>
            <a:r>
              <a:rPr lang="en" sz="1600">
                <a:solidFill>
                  <a:srgbClr val="FFFFFF"/>
                </a:solidFill>
                <a:latin typeface="Helvetica Neue"/>
                <a:ea typeface="Helvetica Neue"/>
                <a:cs typeface="Helvetica Neue"/>
                <a:sym typeface="Helvetica Neue"/>
              </a:rPr>
              <a:t>Stories</a:t>
            </a:r>
          </a:p>
          <a:p>
            <a:pPr lvl="0" algn="ctr" rtl="0">
              <a:lnSpc>
                <a:spcPct val="115000"/>
              </a:lnSpc>
              <a:spcBef>
                <a:spcPts val="0"/>
              </a:spcBef>
              <a:spcAft>
                <a:spcPts val="400"/>
              </a:spcAft>
              <a:buNone/>
            </a:pPr>
            <a:r>
              <a:rPr lang="en" sz="1600">
                <a:solidFill>
                  <a:srgbClr val="FFFFFF"/>
                </a:solidFill>
                <a:latin typeface="Helvetica Neue"/>
                <a:ea typeface="Helvetica Neue"/>
                <a:cs typeface="Helvetica Neue"/>
                <a:sym typeface="Helvetica Neue"/>
              </a:rPr>
              <a:t>Browsing</a:t>
            </a:r>
          </a:p>
          <a:p>
            <a:pPr lvl="0" algn="ctr" rtl="0">
              <a:lnSpc>
                <a:spcPct val="115000"/>
              </a:lnSpc>
              <a:spcBef>
                <a:spcPts val="0"/>
              </a:spcBef>
              <a:spcAft>
                <a:spcPts val="400"/>
              </a:spcAft>
              <a:buNone/>
            </a:pPr>
            <a:r>
              <a:rPr lang="en" sz="1600">
                <a:solidFill>
                  <a:srgbClr val="FFFFFF"/>
                </a:solidFill>
                <a:latin typeface="Helvetica Neue"/>
                <a:ea typeface="Helvetica Neue"/>
                <a:cs typeface="Helvetica Neue"/>
                <a:sym typeface="Helvetica Neue"/>
              </a:rPr>
              <a:t>Understanding</a:t>
            </a:r>
          </a:p>
          <a:p>
            <a:pPr lvl="0" algn="ctr" rtl="0">
              <a:lnSpc>
                <a:spcPct val="115000"/>
              </a:lnSpc>
              <a:spcBef>
                <a:spcPts val="0"/>
              </a:spcBef>
              <a:spcAft>
                <a:spcPts val="400"/>
              </a:spcAft>
              <a:buNone/>
            </a:pPr>
            <a:r>
              <a:rPr lang="en" sz="1600">
                <a:solidFill>
                  <a:srgbClr val="FFFFFF"/>
                </a:solidFill>
                <a:latin typeface="Helvetica Neue"/>
                <a:ea typeface="Helvetica Neue"/>
                <a:cs typeface="Helvetica Neue"/>
                <a:sym typeface="Helvetica Neue"/>
              </a:rPr>
              <a:t>General</a:t>
            </a:r>
          </a:p>
          <a:p>
            <a:pPr lvl="0" algn="ctr" rtl="0">
              <a:lnSpc>
                <a:spcPct val="115000"/>
              </a:lnSpc>
              <a:spcBef>
                <a:spcPts val="0"/>
              </a:spcBef>
              <a:spcAft>
                <a:spcPts val="400"/>
              </a:spcAft>
              <a:buNone/>
            </a:pPr>
            <a:r>
              <a:rPr lang="en" sz="1600">
                <a:solidFill>
                  <a:srgbClr val="FFFFFF"/>
                </a:solidFill>
                <a:latin typeface="Helvetica Neue"/>
                <a:ea typeface="Helvetica Neue"/>
                <a:cs typeface="Helvetica Neue"/>
                <a:sym typeface="Helvetica Neue"/>
              </a:rPr>
              <a:t>Lifestyle</a:t>
            </a:r>
          </a:p>
          <a:p>
            <a:pPr lvl="0" algn="ctr" rtl="0">
              <a:lnSpc>
                <a:spcPct val="115000"/>
              </a:lnSpc>
              <a:spcBef>
                <a:spcPts val="0"/>
              </a:spcBef>
              <a:spcAft>
                <a:spcPts val="400"/>
              </a:spcAft>
              <a:buNone/>
            </a:pPr>
            <a:r>
              <a:rPr lang="en" sz="1600">
                <a:solidFill>
                  <a:srgbClr val="FFFFFF"/>
                </a:solidFill>
                <a:latin typeface="Helvetica Neue"/>
                <a:ea typeface="Helvetica Neue"/>
                <a:cs typeface="Helvetica Neue"/>
                <a:sym typeface="Helvetica Neue"/>
              </a:rPr>
              <a:t>Curious</a:t>
            </a:r>
          </a:p>
          <a:p>
            <a:pPr lvl="0" algn="ctr" rtl="0">
              <a:lnSpc>
                <a:spcPct val="115000"/>
              </a:lnSpc>
              <a:spcBef>
                <a:spcPts val="0"/>
              </a:spcBef>
              <a:spcAft>
                <a:spcPts val="400"/>
              </a:spcAft>
              <a:buNone/>
            </a:pPr>
            <a:endParaRPr sz="1800">
              <a:solidFill>
                <a:srgbClr val="FFFFFF"/>
              </a:solidFill>
              <a:latin typeface="Helvetica Neue"/>
              <a:ea typeface="Helvetica Neue"/>
              <a:cs typeface="Helvetica Neue"/>
              <a:sym typeface="Helvetica Neue"/>
            </a:endParaRPr>
          </a:p>
          <a:p>
            <a:pPr lvl="0" algn="ctr" rtl="0">
              <a:lnSpc>
                <a:spcPct val="115000"/>
              </a:lnSpc>
              <a:spcBef>
                <a:spcPts val="0"/>
              </a:spcBef>
              <a:spcAft>
                <a:spcPts val="400"/>
              </a:spcAft>
              <a:buNone/>
            </a:pPr>
            <a:r>
              <a:rPr lang="en" sz="1800">
                <a:solidFill>
                  <a:srgbClr val="AE082B"/>
                </a:solidFill>
                <a:latin typeface="Helvetica Neue"/>
                <a:ea typeface="Helvetica Neue"/>
                <a:cs typeface="Helvetica Neue"/>
                <a:sym typeface="Helvetica Neue"/>
              </a:rPr>
              <a:t>What it’s </a:t>
            </a:r>
            <a:r>
              <a:rPr lang="en" sz="1800" i="1">
                <a:solidFill>
                  <a:srgbClr val="AE082B"/>
                </a:solidFill>
                <a:latin typeface="Helvetica Neue"/>
                <a:ea typeface="Helvetica Neue"/>
                <a:cs typeface="Helvetica Neue"/>
                <a:sym typeface="Helvetica Neue"/>
              </a:rPr>
              <a:t>like</a:t>
            </a:r>
            <a:r>
              <a:rPr lang="en" sz="1800">
                <a:solidFill>
                  <a:srgbClr val="AE082B"/>
                </a:solidFill>
                <a:latin typeface="Helvetica Neue"/>
                <a:ea typeface="Helvetica Neue"/>
                <a:cs typeface="Helvetica Neue"/>
                <a:sym typeface="Helvetica Neue"/>
              </a:rPr>
              <a:t> to study here</a:t>
            </a:r>
          </a:p>
        </p:txBody>
      </p:sp>
      <p:sp>
        <p:nvSpPr>
          <p:cNvPr id="230" name="Shape 230"/>
          <p:cNvSpPr/>
          <p:nvPr/>
        </p:nvSpPr>
        <p:spPr>
          <a:xfrm>
            <a:off x="800975" y="4048131"/>
            <a:ext cx="2955000" cy="3462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231" name="Shape 231"/>
          <p:cNvSpPr txBox="1"/>
          <p:nvPr/>
        </p:nvSpPr>
        <p:spPr>
          <a:xfrm>
            <a:off x="453950" y="923213"/>
            <a:ext cx="3650400" cy="3503700"/>
          </a:xfrm>
          <a:prstGeom prst="rect">
            <a:avLst/>
          </a:prstGeom>
          <a:noFill/>
          <a:ln>
            <a:noFill/>
          </a:ln>
        </p:spPr>
        <p:txBody>
          <a:bodyPr lIns="91425" tIns="91425" rIns="91425" bIns="91425" anchor="ctr" anchorCtr="0">
            <a:noAutofit/>
          </a:bodyPr>
          <a:lstStyle/>
          <a:p>
            <a:pPr lvl="0" algn="ctr" rtl="0">
              <a:spcBef>
                <a:spcPts val="0"/>
              </a:spcBef>
              <a:buNone/>
            </a:pPr>
            <a:r>
              <a:rPr lang="en" sz="3600" b="1">
                <a:solidFill>
                  <a:srgbClr val="66062C"/>
                </a:solidFill>
                <a:latin typeface="Helvetica Neue"/>
                <a:ea typeface="Helvetica Neue"/>
                <a:cs typeface="Helvetica Neue"/>
                <a:sym typeface="Helvetica Neue"/>
              </a:rPr>
              <a:t>Inform</a:t>
            </a:r>
          </a:p>
          <a:p>
            <a:pPr lvl="0" algn="ctr" rtl="0">
              <a:spcBef>
                <a:spcPts val="0"/>
              </a:spcBef>
              <a:spcAft>
                <a:spcPts val="400"/>
              </a:spcAft>
              <a:buNone/>
            </a:pPr>
            <a:endParaRPr>
              <a:solidFill>
                <a:srgbClr val="FFFFFF"/>
              </a:solidFill>
              <a:latin typeface="Helvetica Neue"/>
              <a:ea typeface="Helvetica Neue"/>
              <a:cs typeface="Helvetica Neue"/>
              <a:sym typeface="Helvetica Neue"/>
            </a:endParaRPr>
          </a:p>
          <a:p>
            <a:pPr lvl="0" algn="ctr" rtl="0">
              <a:lnSpc>
                <a:spcPct val="115000"/>
              </a:lnSpc>
              <a:spcBef>
                <a:spcPts val="0"/>
              </a:spcBef>
              <a:spcAft>
                <a:spcPts val="400"/>
              </a:spcAft>
              <a:buNone/>
            </a:pPr>
            <a:r>
              <a:rPr lang="en" sz="1600">
                <a:solidFill>
                  <a:srgbClr val="FFFFFF"/>
                </a:solidFill>
                <a:latin typeface="Helvetica Neue"/>
                <a:ea typeface="Helvetica Neue"/>
                <a:cs typeface="Helvetica Neue"/>
                <a:sym typeface="Helvetica Neue"/>
              </a:rPr>
              <a:t>Statistics</a:t>
            </a:r>
          </a:p>
          <a:p>
            <a:pPr lvl="0" algn="ctr" rtl="0">
              <a:lnSpc>
                <a:spcPct val="115000"/>
              </a:lnSpc>
              <a:spcBef>
                <a:spcPts val="0"/>
              </a:spcBef>
              <a:spcAft>
                <a:spcPts val="400"/>
              </a:spcAft>
              <a:buNone/>
            </a:pPr>
            <a:r>
              <a:rPr lang="en" sz="1600">
                <a:solidFill>
                  <a:srgbClr val="FFFFFF"/>
                </a:solidFill>
                <a:latin typeface="Helvetica Neue"/>
                <a:ea typeface="Helvetica Neue"/>
                <a:cs typeface="Helvetica Neue"/>
                <a:sym typeface="Helvetica Neue"/>
              </a:rPr>
              <a:t>Research</a:t>
            </a:r>
          </a:p>
          <a:p>
            <a:pPr lvl="0" algn="ctr" rtl="0">
              <a:lnSpc>
                <a:spcPct val="115000"/>
              </a:lnSpc>
              <a:spcBef>
                <a:spcPts val="0"/>
              </a:spcBef>
              <a:spcAft>
                <a:spcPts val="400"/>
              </a:spcAft>
              <a:buNone/>
            </a:pPr>
            <a:r>
              <a:rPr lang="en" sz="1600">
                <a:solidFill>
                  <a:srgbClr val="FFFFFF"/>
                </a:solidFill>
                <a:latin typeface="Helvetica Neue"/>
                <a:ea typeface="Helvetica Neue"/>
                <a:cs typeface="Helvetica Neue"/>
                <a:sym typeface="Helvetica Neue"/>
              </a:rPr>
              <a:t>Utility</a:t>
            </a:r>
          </a:p>
          <a:p>
            <a:pPr lvl="0" algn="ctr" rtl="0">
              <a:lnSpc>
                <a:spcPct val="115000"/>
              </a:lnSpc>
              <a:spcBef>
                <a:spcPts val="0"/>
              </a:spcBef>
              <a:spcAft>
                <a:spcPts val="400"/>
              </a:spcAft>
              <a:buNone/>
            </a:pPr>
            <a:r>
              <a:rPr lang="en" sz="1600">
                <a:solidFill>
                  <a:srgbClr val="FFFFFF"/>
                </a:solidFill>
                <a:latin typeface="Helvetica Neue"/>
                <a:ea typeface="Helvetica Neue"/>
                <a:cs typeface="Helvetica Neue"/>
                <a:sym typeface="Helvetica Neue"/>
              </a:rPr>
              <a:t>Specific</a:t>
            </a:r>
          </a:p>
          <a:p>
            <a:pPr lvl="0" algn="ctr" rtl="0">
              <a:lnSpc>
                <a:spcPct val="115000"/>
              </a:lnSpc>
              <a:spcBef>
                <a:spcPts val="0"/>
              </a:spcBef>
              <a:spcAft>
                <a:spcPts val="400"/>
              </a:spcAft>
              <a:buNone/>
            </a:pPr>
            <a:r>
              <a:rPr lang="en" sz="1600">
                <a:solidFill>
                  <a:srgbClr val="FFFFFF"/>
                </a:solidFill>
                <a:latin typeface="Helvetica Neue"/>
                <a:ea typeface="Helvetica Neue"/>
                <a:cs typeface="Helvetica Neue"/>
                <a:sym typeface="Helvetica Neue"/>
              </a:rPr>
              <a:t>Academics</a:t>
            </a:r>
          </a:p>
          <a:p>
            <a:pPr lvl="0" algn="ctr" rtl="0">
              <a:lnSpc>
                <a:spcPct val="115000"/>
              </a:lnSpc>
              <a:spcBef>
                <a:spcPts val="0"/>
              </a:spcBef>
              <a:spcAft>
                <a:spcPts val="400"/>
              </a:spcAft>
              <a:buNone/>
            </a:pPr>
            <a:r>
              <a:rPr lang="en" sz="1600">
                <a:solidFill>
                  <a:srgbClr val="FFFFFF"/>
                </a:solidFill>
                <a:latin typeface="Helvetica Neue"/>
                <a:ea typeface="Helvetica Neue"/>
                <a:cs typeface="Helvetica Neue"/>
                <a:sym typeface="Helvetica Neue"/>
              </a:rPr>
              <a:t>Committed</a:t>
            </a:r>
          </a:p>
          <a:p>
            <a:pPr lvl="0" algn="ctr" rtl="0">
              <a:lnSpc>
                <a:spcPct val="115000"/>
              </a:lnSpc>
              <a:spcBef>
                <a:spcPts val="0"/>
              </a:spcBef>
              <a:spcAft>
                <a:spcPts val="400"/>
              </a:spcAft>
              <a:buNone/>
            </a:pPr>
            <a:endParaRPr sz="1800">
              <a:solidFill>
                <a:srgbClr val="FFFFFF"/>
              </a:solidFill>
              <a:latin typeface="Helvetica Neue"/>
              <a:ea typeface="Helvetica Neue"/>
              <a:cs typeface="Helvetica Neue"/>
              <a:sym typeface="Helvetica Neue"/>
            </a:endParaRPr>
          </a:p>
          <a:p>
            <a:pPr lvl="0" algn="ctr" rtl="0">
              <a:lnSpc>
                <a:spcPct val="115000"/>
              </a:lnSpc>
              <a:spcBef>
                <a:spcPts val="0"/>
              </a:spcBef>
              <a:spcAft>
                <a:spcPts val="400"/>
              </a:spcAft>
              <a:buNone/>
            </a:pPr>
            <a:r>
              <a:rPr lang="en" sz="1800">
                <a:solidFill>
                  <a:srgbClr val="66062C"/>
                </a:solidFill>
                <a:latin typeface="Helvetica Neue"/>
                <a:ea typeface="Helvetica Neue"/>
                <a:cs typeface="Helvetica Neue"/>
                <a:sym typeface="Helvetica Neue"/>
              </a:rPr>
              <a:t>What it </a:t>
            </a:r>
            <a:r>
              <a:rPr lang="en" sz="1800" i="1">
                <a:solidFill>
                  <a:srgbClr val="66062C"/>
                </a:solidFill>
                <a:latin typeface="Helvetica Neue"/>
                <a:ea typeface="Helvetica Neue"/>
                <a:cs typeface="Helvetica Neue"/>
                <a:sym typeface="Helvetica Neue"/>
              </a:rPr>
              <a:t>takes</a:t>
            </a:r>
            <a:r>
              <a:rPr lang="en" sz="1800">
                <a:solidFill>
                  <a:srgbClr val="66062C"/>
                </a:solidFill>
                <a:latin typeface="Helvetica Neue"/>
                <a:ea typeface="Helvetica Neue"/>
                <a:cs typeface="Helvetica Neue"/>
                <a:sym typeface="Helvetica Neue"/>
              </a:rPr>
              <a:t> to study here</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AE082B"/>
        </a:solidFill>
        <a:effectLst/>
      </p:bgPr>
    </p:bg>
    <p:spTree>
      <p:nvGrpSpPr>
        <p:cNvPr id="1" name="Shape 249"/>
        <p:cNvGrpSpPr/>
        <p:nvPr/>
      </p:nvGrpSpPr>
      <p:grpSpPr>
        <a:xfrm>
          <a:off x="0" y="0"/>
          <a:ext cx="0" cy="0"/>
          <a:chOff x="0" y="0"/>
          <a:chExt cx="0" cy="0"/>
        </a:xfrm>
      </p:grpSpPr>
      <p:sp>
        <p:nvSpPr>
          <p:cNvPr id="250" name="Shape 250"/>
          <p:cNvSpPr txBox="1">
            <a:spLocks noGrp="1"/>
          </p:cNvSpPr>
          <p:nvPr>
            <p:ph type="sldNum" idx="12"/>
          </p:nvPr>
        </p:nvSpPr>
        <p:spPr>
          <a:xfrm>
            <a:off x="8446725" y="5274555"/>
            <a:ext cx="4110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32</a:t>
            </a:fld>
            <a:endParaRPr lang="en"/>
          </a:p>
        </p:txBody>
      </p:sp>
      <p:sp>
        <p:nvSpPr>
          <p:cNvPr id="251" name="Shape 251"/>
          <p:cNvSpPr txBox="1"/>
          <p:nvPr/>
        </p:nvSpPr>
        <p:spPr>
          <a:xfrm>
            <a:off x="5072864" y="1452475"/>
            <a:ext cx="3650400" cy="2812800"/>
          </a:xfrm>
          <a:prstGeom prst="rect">
            <a:avLst/>
          </a:prstGeom>
          <a:noFill/>
          <a:ln>
            <a:noFill/>
          </a:ln>
        </p:spPr>
        <p:txBody>
          <a:bodyPr lIns="91425" tIns="91425" rIns="91425" bIns="91425" anchor="t" anchorCtr="0">
            <a:noAutofit/>
          </a:bodyPr>
          <a:lstStyle/>
          <a:p>
            <a:pPr lvl="0" algn="ctr" rtl="0">
              <a:spcBef>
                <a:spcPts val="0"/>
              </a:spcBef>
              <a:buNone/>
            </a:pPr>
            <a:r>
              <a:rPr lang="en" sz="6000" b="1">
                <a:solidFill>
                  <a:srgbClr val="FFFFFF"/>
                </a:solidFill>
                <a:latin typeface="Helvetica Neue"/>
                <a:ea typeface="Helvetica Neue"/>
                <a:cs typeface="Helvetica Neue"/>
                <a:sym typeface="Helvetica Neue"/>
              </a:rPr>
              <a:t>MIT</a:t>
            </a:r>
          </a:p>
          <a:p>
            <a:pPr lvl="0" algn="ctr" rtl="0">
              <a:spcBef>
                <a:spcPts val="0"/>
              </a:spcBef>
              <a:spcAft>
                <a:spcPts val="400"/>
              </a:spcAft>
              <a:buNone/>
            </a:pPr>
            <a:endParaRPr>
              <a:solidFill>
                <a:srgbClr val="FFFFFF"/>
              </a:solidFill>
              <a:latin typeface="Helvetica Neue"/>
              <a:ea typeface="Helvetica Neue"/>
              <a:cs typeface="Helvetica Neue"/>
              <a:sym typeface="Helvetica Neue"/>
            </a:endParaRPr>
          </a:p>
          <a:p>
            <a:pPr lvl="0" algn="ctr" rtl="0">
              <a:lnSpc>
                <a:spcPct val="115000"/>
              </a:lnSpc>
              <a:spcBef>
                <a:spcPts val="0"/>
              </a:spcBef>
              <a:spcAft>
                <a:spcPts val="400"/>
              </a:spcAft>
              <a:buNone/>
            </a:pPr>
            <a:r>
              <a:rPr lang="en" sz="1800">
                <a:solidFill>
                  <a:srgbClr val="FFFFFF"/>
                </a:solidFill>
                <a:latin typeface="Helvetica Neue"/>
                <a:ea typeface="Helvetica Neue"/>
                <a:cs typeface="Helvetica Neue"/>
                <a:sym typeface="Helvetica Neue"/>
              </a:rPr>
              <a:t>Focus on differentiators. </a:t>
            </a:r>
          </a:p>
          <a:p>
            <a:pPr lvl="0" algn="ctr" rtl="0">
              <a:lnSpc>
                <a:spcPct val="115000"/>
              </a:lnSpc>
              <a:spcBef>
                <a:spcPts val="0"/>
              </a:spcBef>
              <a:spcAft>
                <a:spcPts val="400"/>
              </a:spcAft>
              <a:buNone/>
            </a:pPr>
            <a:r>
              <a:rPr lang="en" sz="1800">
                <a:solidFill>
                  <a:srgbClr val="FFFFFF"/>
                </a:solidFill>
                <a:latin typeface="Helvetica Neue"/>
                <a:ea typeface="Helvetica Neue"/>
                <a:cs typeface="Helvetica Neue"/>
                <a:sym typeface="Helvetica Neue"/>
              </a:rPr>
              <a:t>Amplify DLCs’ best stories.</a:t>
            </a:r>
          </a:p>
        </p:txBody>
      </p:sp>
      <p:cxnSp>
        <p:nvCxnSpPr>
          <p:cNvPr id="252" name="Shape 252"/>
          <p:cNvCxnSpPr/>
          <p:nvPr/>
        </p:nvCxnSpPr>
        <p:spPr>
          <a:xfrm flipH="1">
            <a:off x="4537487" y="660449"/>
            <a:ext cx="4800" cy="3997500"/>
          </a:xfrm>
          <a:prstGeom prst="straightConnector1">
            <a:avLst/>
          </a:prstGeom>
          <a:noFill/>
          <a:ln w="28575" cap="flat" cmpd="sng">
            <a:solidFill>
              <a:srgbClr val="FFFFFF"/>
            </a:solidFill>
            <a:prstDash val="solid"/>
            <a:round/>
            <a:headEnd type="none" w="lg" len="lg"/>
            <a:tailEnd type="none" w="lg" len="lg"/>
          </a:ln>
        </p:spPr>
      </p:cxnSp>
      <p:sp>
        <p:nvSpPr>
          <p:cNvPr id="253" name="Shape 253"/>
          <p:cNvSpPr/>
          <p:nvPr/>
        </p:nvSpPr>
        <p:spPr>
          <a:xfrm>
            <a:off x="0" y="0"/>
            <a:ext cx="4654200" cy="5296200"/>
          </a:xfrm>
          <a:prstGeom prst="rect">
            <a:avLst/>
          </a:prstGeom>
          <a:solidFill>
            <a:srgbClr val="66062C"/>
          </a:solidFill>
          <a:ln>
            <a:noFill/>
          </a:ln>
        </p:spPr>
        <p:txBody>
          <a:bodyPr lIns="91425" tIns="91425" rIns="91425" bIns="91425" anchor="ctr" anchorCtr="0">
            <a:noAutofit/>
          </a:bodyPr>
          <a:lstStyle/>
          <a:p>
            <a:pPr lvl="0" rtl="0">
              <a:spcBef>
                <a:spcPts val="0"/>
              </a:spcBef>
              <a:buNone/>
            </a:pPr>
            <a:endParaRPr>
              <a:solidFill>
                <a:srgbClr val="660000"/>
              </a:solidFill>
            </a:endParaRPr>
          </a:p>
        </p:txBody>
      </p:sp>
      <p:sp>
        <p:nvSpPr>
          <p:cNvPr id="254" name="Shape 254"/>
          <p:cNvSpPr txBox="1"/>
          <p:nvPr/>
        </p:nvSpPr>
        <p:spPr>
          <a:xfrm>
            <a:off x="551364" y="1452375"/>
            <a:ext cx="3650400" cy="2812800"/>
          </a:xfrm>
          <a:prstGeom prst="rect">
            <a:avLst/>
          </a:prstGeom>
          <a:noFill/>
          <a:ln>
            <a:noFill/>
          </a:ln>
        </p:spPr>
        <p:txBody>
          <a:bodyPr lIns="91425" tIns="91425" rIns="91425" bIns="91425" anchor="t" anchorCtr="0">
            <a:noAutofit/>
          </a:bodyPr>
          <a:lstStyle/>
          <a:p>
            <a:pPr lvl="0" algn="ctr" rtl="0">
              <a:spcBef>
                <a:spcPts val="0"/>
              </a:spcBef>
              <a:buNone/>
            </a:pPr>
            <a:r>
              <a:rPr lang="en" sz="6000" b="1">
                <a:solidFill>
                  <a:srgbClr val="FFFFFF"/>
                </a:solidFill>
                <a:latin typeface="Helvetica Neue"/>
                <a:ea typeface="Helvetica Neue"/>
                <a:cs typeface="Helvetica Neue"/>
                <a:sym typeface="Helvetica Neue"/>
              </a:rPr>
              <a:t>DLCs</a:t>
            </a:r>
          </a:p>
          <a:p>
            <a:pPr lvl="0" algn="ctr" rtl="0">
              <a:spcBef>
                <a:spcPts val="0"/>
              </a:spcBef>
              <a:spcAft>
                <a:spcPts val="400"/>
              </a:spcAft>
              <a:buNone/>
            </a:pPr>
            <a:endParaRPr>
              <a:solidFill>
                <a:srgbClr val="FFFFFF"/>
              </a:solidFill>
              <a:latin typeface="Helvetica Neue"/>
              <a:ea typeface="Helvetica Neue"/>
              <a:cs typeface="Helvetica Neue"/>
              <a:sym typeface="Helvetica Neue"/>
            </a:endParaRPr>
          </a:p>
          <a:p>
            <a:pPr lvl="0" algn="ctr" rtl="0">
              <a:lnSpc>
                <a:spcPct val="115000"/>
              </a:lnSpc>
              <a:spcBef>
                <a:spcPts val="0"/>
              </a:spcBef>
              <a:spcAft>
                <a:spcPts val="400"/>
              </a:spcAft>
              <a:buNone/>
            </a:pPr>
            <a:r>
              <a:rPr lang="en" sz="1800">
                <a:solidFill>
                  <a:srgbClr val="FFFFFF"/>
                </a:solidFill>
                <a:latin typeface="Helvetica Neue"/>
                <a:ea typeface="Helvetica Neue"/>
                <a:cs typeface="Helvetica Neue"/>
                <a:sym typeface="Helvetica Neue"/>
              </a:rPr>
              <a:t>Prioritize informative content.</a:t>
            </a:r>
          </a:p>
          <a:p>
            <a:pPr lvl="0" algn="ctr" rtl="0">
              <a:lnSpc>
                <a:spcPct val="115000"/>
              </a:lnSpc>
              <a:spcBef>
                <a:spcPts val="0"/>
              </a:spcBef>
              <a:spcAft>
                <a:spcPts val="400"/>
              </a:spcAft>
              <a:buNone/>
            </a:pPr>
            <a:r>
              <a:rPr lang="en" sz="1800">
                <a:solidFill>
                  <a:srgbClr val="FFFFFF"/>
                </a:solidFill>
                <a:latin typeface="Helvetica Neue"/>
                <a:ea typeface="Helvetica Neue"/>
                <a:cs typeface="Helvetica Neue"/>
                <a:sym typeface="Helvetica Neue"/>
              </a:rPr>
              <a:t>Elevate inspirational content to the MIT level.</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descr="Screen Shot 2016-03-17 at 12.53.50 PM.png"/>
          <p:cNvPicPr preferRelativeResize="0"/>
          <p:nvPr/>
        </p:nvPicPr>
        <p:blipFill rotWithShape="1">
          <a:blip r:embed="rId3">
            <a:alphaModFix/>
          </a:blip>
          <a:srcRect t="6021" b="4899"/>
          <a:stretch/>
        </p:blipFill>
        <p:spPr>
          <a:xfrm>
            <a:off x="25" y="-88225"/>
            <a:ext cx="9143950" cy="5417824"/>
          </a:xfrm>
          <a:prstGeom prst="rect">
            <a:avLst/>
          </a:prstGeom>
          <a:noFill/>
          <a:ln>
            <a:noFill/>
          </a:ln>
        </p:spPr>
      </p:pic>
      <p:pic>
        <p:nvPicPr>
          <p:cNvPr id="330" name="Shape 330"/>
          <p:cNvPicPr preferRelativeResize="0"/>
          <p:nvPr/>
        </p:nvPicPr>
        <p:blipFill>
          <a:blip r:embed="rId4">
            <a:alphaModFix amt="50000"/>
          </a:blip>
          <a:stretch>
            <a:fillRect/>
          </a:stretch>
        </p:blipFill>
        <p:spPr>
          <a:xfrm>
            <a:off x="0" y="0"/>
            <a:ext cx="9144000" cy="5341025"/>
          </a:xfrm>
          <a:prstGeom prst="rect">
            <a:avLst/>
          </a:prstGeom>
          <a:noFill/>
          <a:ln>
            <a:noFill/>
          </a:ln>
        </p:spPr>
      </p:pic>
      <p:sp>
        <p:nvSpPr>
          <p:cNvPr id="331" name="Shape 331"/>
          <p:cNvSpPr txBox="1">
            <a:spLocks noGrp="1"/>
          </p:cNvSpPr>
          <p:nvPr>
            <p:ph type="sldNum" idx="12"/>
          </p:nvPr>
        </p:nvSpPr>
        <p:spPr>
          <a:xfrm>
            <a:off x="8446725" y="5274555"/>
            <a:ext cx="4110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33</a:t>
            </a:fld>
            <a:endParaRPr lang="en"/>
          </a:p>
        </p:txBody>
      </p:sp>
      <p:sp>
        <p:nvSpPr>
          <p:cNvPr id="332" name="Shape 332"/>
          <p:cNvSpPr txBox="1"/>
          <p:nvPr/>
        </p:nvSpPr>
        <p:spPr>
          <a:xfrm>
            <a:off x="365500" y="2115450"/>
            <a:ext cx="7442700" cy="2779800"/>
          </a:xfrm>
          <a:prstGeom prst="rect">
            <a:avLst/>
          </a:prstGeom>
          <a:noFill/>
          <a:ln>
            <a:noFill/>
          </a:ln>
        </p:spPr>
        <p:txBody>
          <a:bodyPr lIns="91425" tIns="91425" rIns="91425" bIns="91425" anchor="t" anchorCtr="0">
            <a:noAutofit/>
          </a:bodyPr>
          <a:lstStyle/>
          <a:p>
            <a:pPr lvl="0" rtl="0">
              <a:spcBef>
                <a:spcPts val="0"/>
              </a:spcBef>
              <a:buNone/>
            </a:pPr>
            <a:r>
              <a:rPr lang="en-US" sz="9600" b="1" dirty="0" smtClean="0">
                <a:solidFill>
                  <a:srgbClr val="FFFFFF"/>
                </a:solidFill>
                <a:latin typeface="Helvetica Neue"/>
                <a:ea typeface="Helvetica Neue"/>
                <a:cs typeface="Helvetica Neue"/>
                <a:sym typeface="Helvetica Neue"/>
              </a:rPr>
              <a:t> </a:t>
            </a:r>
            <a:endParaRPr lang="en" sz="9600" b="1" dirty="0">
              <a:solidFill>
                <a:srgbClr val="FFFFFF"/>
              </a:solidFill>
              <a:latin typeface="Helvetica Neue"/>
              <a:ea typeface="Helvetica Neue"/>
              <a:cs typeface="Helvetica Neue"/>
              <a:sym typeface="Helvetica Neue"/>
            </a:endParaRPr>
          </a:p>
          <a:p>
            <a:pPr lvl="0" rtl="0">
              <a:spcBef>
                <a:spcPts val="0"/>
              </a:spcBef>
              <a:buNone/>
            </a:pPr>
            <a:r>
              <a:rPr lang="en" sz="7200" b="1" dirty="0">
                <a:solidFill>
                  <a:srgbClr val="FFFFFF"/>
                </a:solidFill>
                <a:latin typeface="Helvetica Neue"/>
                <a:ea typeface="Helvetica Neue"/>
                <a:cs typeface="Helvetica Neue"/>
                <a:sym typeface="Helvetica Neue"/>
              </a:rPr>
              <a:t>What’s next</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Shape 111"/>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34</a:t>
            </a:fld>
            <a:endParaRPr lang="en"/>
          </a:p>
        </p:txBody>
      </p:sp>
      <p:sp>
        <p:nvSpPr>
          <p:cNvPr id="112" name="Shape 112"/>
          <p:cNvSpPr txBox="1"/>
          <p:nvPr/>
        </p:nvSpPr>
        <p:spPr>
          <a:xfrm>
            <a:off x="446975" y="661000"/>
            <a:ext cx="8140800" cy="3142200"/>
          </a:xfrm>
          <a:prstGeom prst="rect">
            <a:avLst/>
          </a:prstGeom>
          <a:noFill/>
          <a:ln>
            <a:noFill/>
          </a:ln>
        </p:spPr>
        <p:txBody>
          <a:bodyPr lIns="91425" tIns="91425" rIns="91425" bIns="91425" anchor="t" anchorCtr="0">
            <a:noAutofit/>
          </a:bodyPr>
          <a:lstStyle/>
          <a:p>
            <a:pPr lvl="0" rtl="0">
              <a:spcBef>
                <a:spcPts val="0"/>
              </a:spcBef>
              <a:spcAft>
                <a:spcPts val="1000"/>
              </a:spcAft>
              <a:buNone/>
            </a:pPr>
            <a:r>
              <a:rPr lang="en" sz="3600" b="1" dirty="0">
                <a:solidFill>
                  <a:schemeClr val="bg1"/>
                </a:solidFill>
                <a:latin typeface="Helvetica Neue"/>
                <a:ea typeface="Helvetica Neue"/>
                <a:cs typeface="Helvetica Neue"/>
                <a:sym typeface="Helvetica Neue"/>
              </a:rPr>
              <a:t>The </a:t>
            </a:r>
            <a:r>
              <a:rPr lang="en-US" sz="3600" b="1" dirty="0" smtClean="0">
                <a:solidFill>
                  <a:schemeClr val="bg1"/>
                </a:solidFill>
                <a:latin typeface="Helvetica Neue"/>
                <a:ea typeface="Helvetica Neue"/>
                <a:cs typeface="Helvetica Neue"/>
                <a:sym typeface="Helvetica Neue"/>
              </a:rPr>
              <a:t>Need</a:t>
            </a:r>
            <a:endParaRPr lang="en" sz="3600" b="1" dirty="0">
              <a:solidFill>
                <a:schemeClr val="bg1"/>
              </a:solidFill>
              <a:latin typeface="Helvetica Neue"/>
              <a:ea typeface="Helvetica Neue"/>
              <a:cs typeface="Helvetica Neue"/>
              <a:sym typeface="Helvetica Neue"/>
            </a:endParaRPr>
          </a:p>
          <a:p>
            <a:pPr lvl="0" rtl="0">
              <a:lnSpc>
                <a:spcPct val="100000"/>
              </a:lnSpc>
              <a:spcBef>
                <a:spcPts val="0"/>
              </a:spcBef>
              <a:buNone/>
            </a:pPr>
            <a:r>
              <a:rPr lang="en" sz="2400" dirty="0" smtClean="0">
                <a:solidFill>
                  <a:srgbClr val="252525"/>
                </a:solidFill>
                <a:latin typeface="Helvetica Neue"/>
                <a:ea typeface="Helvetica Neue"/>
                <a:cs typeface="Helvetica Neue"/>
                <a:sym typeface="Helvetica Neue"/>
              </a:rPr>
              <a:t>T</a:t>
            </a:r>
            <a:r>
              <a:rPr lang="en-US" sz="2400" dirty="0" smtClean="0">
                <a:solidFill>
                  <a:srgbClr val="252525"/>
                </a:solidFill>
                <a:latin typeface="Helvetica Neue"/>
                <a:ea typeface="Helvetica Neue"/>
                <a:cs typeface="Helvetica Neue"/>
                <a:sym typeface="Helvetica Neue"/>
              </a:rPr>
              <a:t>o maximize its recruitment efforts, t</a:t>
            </a:r>
            <a:r>
              <a:rPr lang="en" sz="2400" dirty="0" smtClean="0">
                <a:solidFill>
                  <a:srgbClr val="252525"/>
                </a:solidFill>
                <a:latin typeface="Helvetica Neue"/>
                <a:ea typeface="Helvetica Neue"/>
                <a:cs typeface="Helvetica Neue"/>
                <a:sym typeface="Helvetica Neue"/>
              </a:rPr>
              <a:t>he </a:t>
            </a:r>
            <a:r>
              <a:rPr lang="en" sz="2400" dirty="0">
                <a:solidFill>
                  <a:srgbClr val="252525"/>
                </a:solidFill>
                <a:latin typeface="Helvetica Neue"/>
                <a:ea typeface="Helvetica Neue"/>
                <a:cs typeface="Helvetica Neue"/>
                <a:sym typeface="Helvetica Neue"/>
              </a:rPr>
              <a:t>School of Engineering (SoE) must close the gap between what prospective students and faculty have heard about MIT and the reality of the MIT experience. </a:t>
            </a:r>
          </a:p>
          <a:p>
            <a:pPr marL="0" lvl="0" indent="0" rtl="0">
              <a:lnSpc>
                <a:spcPct val="115000"/>
              </a:lnSpc>
              <a:spcBef>
                <a:spcPts val="0"/>
              </a:spcBef>
              <a:buNone/>
            </a:pPr>
            <a:endParaRPr sz="2400" dirty="0">
              <a:solidFill>
                <a:srgbClr val="FFFFFF"/>
              </a:solidFill>
              <a:latin typeface="Helvetica Neue"/>
              <a:ea typeface="Helvetica Neue"/>
              <a:cs typeface="Helvetica Neue"/>
              <a:sym typeface="Helvetica Neue"/>
            </a:endParaRPr>
          </a:p>
          <a:p>
            <a:pPr lvl="0" rtl="0">
              <a:spcBef>
                <a:spcPts val="0"/>
              </a:spcBef>
              <a:spcAft>
                <a:spcPts val="1000"/>
              </a:spcAft>
              <a:buNone/>
            </a:pPr>
            <a:endParaRPr sz="1100" b="1" dirty="0">
              <a:solidFill>
                <a:srgbClr val="FFFFFF"/>
              </a:solidFill>
              <a:latin typeface="Helvetica Neue"/>
              <a:ea typeface="Helvetica Neue"/>
              <a:cs typeface="Helvetica Neue"/>
              <a:sym typeface="Helvetica Neue"/>
            </a:endParaRPr>
          </a:p>
          <a:p>
            <a:pPr lvl="0" rtl="0">
              <a:spcBef>
                <a:spcPts val="0"/>
              </a:spcBef>
              <a:spcAft>
                <a:spcPts val="1000"/>
              </a:spcAft>
              <a:buNone/>
            </a:pPr>
            <a:endParaRPr sz="1000"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54674105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Shape 118"/>
          <p:cNvSpPr txBox="1"/>
          <p:nvPr/>
        </p:nvSpPr>
        <p:spPr>
          <a:xfrm>
            <a:off x="446975" y="661000"/>
            <a:ext cx="3907800" cy="4497900"/>
          </a:xfrm>
          <a:prstGeom prst="rect">
            <a:avLst/>
          </a:prstGeom>
          <a:noFill/>
          <a:ln>
            <a:noFill/>
          </a:ln>
        </p:spPr>
        <p:txBody>
          <a:bodyPr lIns="91425" tIns="91425" rIns="91425" bIns="91425" anchor="t" anchorCtr="0">
            <a:noAutofit/>
          </a:bodyPr>
          <a:lstStyle/>
          <a:p>
            <a:pPr lvl="0" rtl="0">
              <a:lnSpc>
                <a:spcPct val="115000"/>
              </a:lnSpc>
              <a:spcBef>
                <a:spcPts val="0"/>
              </a:spcBef>
              <a:spcAft>
                <a:spcPts val="1000"/>
              </a:spcAft>
              <a:buNone/>
            </a:pPr>
            <a:r>
              <a:rPr lang="en" sz="2400" b="1" dirty="0">
                <a:solidFill>
                  <a:srgbClr val="004242"/>
                </a:solidFill>
                <a:latin typeface="Helvetica Neue"/>
                <a:ea typeface="Helvetica Neue"/>
                <a:cs typeface="Helvetica Neue"/>
                <a:sym typeface="Helvetica Neue"/>
              </a:rPr>
              <a:t>How we’ll get there</a:t>
            </a:r>
          </a:p>
          <a:p>
            <a:pPr marL="457200" lvl="0" indent="-228600" rtl="0">
              <a:lnSpc>
                <a:spcPct val="115000"/>
              </a:lnSpc>
              <a:spcBef>
                <a:spcPts val="0"/>
              </a:spcBef>
              <a:buClr>
                <a:srgbClr val="252525"/>
              </a:buClr>
              <a:buFont typeface="Helvetica Neue"/>
              <a:buAutoNum type="arabicPeriod"/>
            </a:pPr>
            <a:r>
              <a:rPr lang="en" dirty="0">
                <a:solidFill>
                  <a:srgbClr val="252525"/>
                </a:solidFill>
                <a:latin typeface="Helvetica Neue"/>
                <a:ea typeface="Helvetica Neue"/>
                <a:cs typeface="Helvetica Neue"/>
                <a:sym typeface="Helvetica Neue"/>
              </a:rPr>
              <a:t>Establish an SoE </a:t>
            </a:r>
            <a:r>
              <a:rPr lang="en" b="1" dirty="0">
                <a:solidFill>
                  <a:srgbClr val="252525"/>
                </a:solidFill>
                <a:latin typeface="Helvetica Neue"/>
                <a:ea typeface="Helvetica Neue"/>
                <a:cs typeface="Helvetica Neue"/>
                <a:sym typeface="Helvetica Neue"/>
              </a:rPr>
              <a:t>messaging strategy</a:t>
            </a:r>
            <a:r>
              <a:rPr lang="en" dirty="0">
                <a:solidFill>
                  <a:srgbClr val="252525"/>
                </a:solidFill>
                <a:latin typeface="Helvetica Neue"/>
                <a:ea typeface="Helvetica Neue"/>
                <a:cs typeface="Helvetica Neue"/>
                <a:sym typeface="Helvetica Neue"/>
              </a:rPr>
              <a:t> that conveys the MIT Duality and differentiators.</a:t>
            </a:r>
          </a:p>
          <a:p>
            <a:pPr lvl="0" rtl="0">
              <a:lnSpc>
                <a:spcPct val="115000"/>
              </a:lnSpc>
              <a:spcBef>
                <a:spcPts val="0"/>
              </a:spcBef>
              <a:buNone/>
            </a:pPr>
            <a:endParaRPr sz="600" b="1" dirty="0">
              <a:solidFill>
                <a:srgbClr val="252525"/>
              </a:solidFill>
              <a:latin typeface="Helvetica Neue"/>
              <a:ea typeface="Helvetica Neue"/>
              <a:cs typeface="Helvetica Neue"/>
              <a:sym typeface="Helvetica Neue"/>
            </a:endParaRPr>
          </a:p>
          <a:p>
            <a:pPr marL="457200" lvl="0" indent="-228600" rtl="0">
              <a:lnSpc>
                <a:spcPct val="115000"/>
              </a:lnSpc>
              <a:spcBef>
                <a:spcPts val="0"/>
              </a:spcBef>
              <a:buClr>
                <a:srgbClr val="252525"/>
              </a:buClr>
              <a:buFont typeface="Helvetica Neue"/>
              <a:buAutoNum type="arabicPeriod"/>
            </a:pPr>
            <a:r>
              <a:rPr lang="en" b="1" dirty="0">
                <a:solidFill>
                  <a:srgbClr val="252525"/>
                </a:solidFill>
                <a:latin typeface="Helvetica Neue"/>
                <a:ea typeface="Helvetica Neue"/>
                <a:cs typeface="Helvetica Neue"/>
                <a:sym typeface="Helvetica Neue"/>
              </a:rPr>
              <a:t>Clarify the roles and responsibilities</a:t>
            </a:r>
            <a:r>
              <a:rPr lang="en" dirty="0">
                <a:solidFill>
                  <a:srgbClr val="252525"/>
                </a:solidFill>
                <a:latin typeface="Helvetica Neue"/>
                <a:ea typeface="Helvetica Neue"/>
                <a:cs typeface="Helvetica Neue"/>
                <a:sym typeface="Helvetica Neue"/>
              </a:rPr>
              <a:t> of communicators at the SoE and Department/Lab/Center (DLC) levels — in relation to each other as well as MIT News, the Alumni Association, and other Institute communicators.</a:t>
            </a:r>
          </a:p>
          <a:p>
            <a:pPr lvl="0" rtl="0">
              <a:lnSpc>
                <a:spcPct val="115000"/>
              </a:lnSpc>
              <a:spcBef>
                <a:spcPts val="0"/>
              </a:spcBef>
              <a:buNone/>
            </a:pPr>
            <a:endParaRPr sz="600" dirty="0">
              <a:solidFill>
                <a:srgbClr val="252525"/>
              </a:solidFill>
              <a:latin typeface="Helvetica Neue"/>
              <a:ea typeface="Helvetica Neue"/>
              <a:cs typeface="Helvetica Neue"/>
              <a:sym typeface="Helvetica Neue"/>
            </a:endParaRPr>
          </a:p>
          <a:p>
            <a:pPr marL="457200" lvl="0" indent="-228600" rtl="0">
              <a:lnSpc>
                <a:spcPct val="115000"/>
              </a:lnSpc>
              <a:spcBef>
                <a:spcPts val="0"/>
              </a:spcBef>
              <a:buClr>
                <a:srgbClr val="252525"/>
              </a:buClr>
              <a:buFont typeface="Helvetica Neue"/>
              <a:buAutoNum type="arabicPeriod"/>
            </a:pPr>
            <a:r>
              <a:rPr lang="en" b="1" dirty="0">
                <a:solidFill>
                  <a:srgbClr val="252525"/>
                </a:solidFill>
                <a:latin typeface="Helvetica Neue"/>
                <a:ea typeface="Helvetica Neue"/>
                <a:cs typeface="Helvetica Neue"/>
                <a:sym typeface="Helvetica Neue"/>
              </a:rPr>
              <a:t>Refocus DLC communicators</a:t>
            </a:r>
            <a:r>
              <a:rPr lang="en" dirty="0">
                <a:solidFill>
                  <a:srgbClr val="252525"/>
                </a:solidFill>
                <a:latin typeface="Helvetica Neue"/>
                <a:ea typeface="Helvetica Neue"/>
                <a:cs typeface="Helvetica Neue"/>
                <a:sym typeface="Helvetica Neue"/>
              </a:rPr>
              <a:t> on content types and channels with the most impact, and eliminate those that distract.</a:t>
            </a:r>
          </a:p>
          <a:p>
            <a:pPr lvl="0" rtl="0">
              <a:spcBef>
                <a:spcPts val="0"/>
              </a:spcBef>
              <a:spcAft>
                <a:spcPts val="1000"/>
              </a:spcAft>
              <a:buNone/>
            </a:pPr>
            <a:endParaRPr sz="1100" b="1" dirty="0">
              <a:solidFill>
                <a:srgbClr val="222222"/>
              </a:solidFill>
              <a:latin typeface="Helvetica Neue"/>
              <a:ea typeface="Helvetica Neue"/>
              <a:cs typeface="Helvetica Neue"/>
              <a:sym typeface="Helvetica Neue"/>
            </a:endParaRPr>
          </a:p>
          <a:p>
            <a:pPr lvl="0" rtl="0">
              <a:spcBef>
                <a:spcPts val="0"/>
              </a:spcBef>
              <a:spcAft>
                <a:spcPts val="1000"/>
              </a:spcAft>
              <a:buNone/>
            </a:pPr>
            <a:endParaRPr sz="1000" dirty="0">
              <a:solidFill>
                <a:srgbClr val="222222"/>
              </a:solidFill>
              <a:latin typeface="Helvetica Neue"/>
              <a:ea typeface="Helvetica Neue"/>
              <a:cs typeface="Helvetica Neue"/>
              <a:sym typeface="Helvetica Neue"/>
            </a:endParaRPr>
          </a:p>
        </p:txBody>
      </p:sp>
      <p:sp>
        <p:nvSpPr>
          <p:cNvPr id="119" name="Shape 119"/>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35</a:t>
            </a:fld>
            <a:endParaRPr lang="en"/>
          </a:p>
        </p:txBody>
      </p:sp>
      <p:sp>
        <p:nvSpPr>
          <p:cNvPr id="120" name="Shape 120"/>
          <p:cNvSpPr txBox="1"/>
          <p:nvPr/>
        </p:nvSpPr>
        <p:spPr>
          <a:xfrm>
            <a:off x="4679875" y="1187675"/>
            <a:ext cx="3907800" cy="3971100"/>
          </a:xfrm>
          <a:prstGeom prst="rect">
            <a:avLst/>
          </a:prstGeom>
          <a:noFill/>
          <a:ln>
            <a:noFill/>
          </a:ln>
        </p:spPr>
        <p:txBody>
          <a:bodyPr lIns="91425" tIns="91425" rIns="91425" bIns="91425" anchor="t" anchorCtr="0">
            <a:noAutofit/>
          </a:bodyPr>
          <a:lstStyle/>
          <a:p>
            <a:pPr marL="457200" lvl="0" indent="-228600" rtl="0">
              <a:lnSpc>
                <a:spcPct val="115000"/>
              </a:lnSpc>
              <a:spcBef>
                <a:spcPts val="0"/>
              </a:spcBef>
              <a:buClr>
                <a:srgbClr val="252525"/>
              </a:buClr>
              <a:buFont typeface="Helvetica Neue"/>
              <a:buAutoNum type="arabicPeriod" startAt="4"/>
            </a:pPr>
            <a:r>
              <a:rPr lang="en">
                <a:solidFill>
                  <a:srgbClr val="252525"/>
                </a:solidFill>
                <a:latin typeface="Helvetica Neue"/>
                <a:ea typeface="Helvetica Neue"/>
                <a:cs typeface="Helvetica Neue"/>
                <a:sym typeface="Helvetica Neue"/>
              </a:rPr>
              <a:t>Set up an </a:t>
            </a:r>
            <a:r>
              <a:rPr lang="en" b="1">
                <a:solidFill>
                  <a:srgbClr val="252525"/>
                </a:solidFill>
                <a:latin typeface="Helvetica Neue"/>
                <a:ea typeface="Helvetica Neue"/>
                <a:cs typeface="Helvetica Neue"/>
                <a:sym typeface="Helvetica Neue"/>
              </a:rPr>
              <a:t>editorial workflow</a:t>
            </a:r>
            <a:r>
              <a:rPr lang="en">
                <a:solidFill>
                  <a:srgbClr val="252525"/>
                </a:solidFill>
                <a:latin typeface="Helvetica Neue"/>
                <a:ea typeface="Helvetica Neue"/>
                <a:cs typeface="Helvetica Neue"/>
                <a:sym typeface="Helvetica Neue"/>
              </a:rPr>
              <a:t> that promotes transparency, reduces duplication of efforts, and increases the reach of DLCs’ best content.</a:t>
            </a:r>
          </a:p>
          <a:p>
            <a:pPr lvl="0" rtl="0">
              <a:lnSpc>
                <a:spcPct val="115000"/>
              </a:lnSpc>
              <a:spcBef>
                <a:spcPts val="0"/>
              </a:spcBef>
              <a:buNone/>
            </a:pPr>
            <a:endParaRPr sz="600">
              <a:solidFill>
                <a:srgbClr val="252525"/>
              </a:solidFill>
              <a:latin typeface="Helvetica Neue"/>
              <a:ea typeface="Helvetica Neue"/>
              <a:cs typeface="Helvetica Neue"/>
              <a:sym typeface="Helvetica Neue"/>
            </a:endParaRPr>
          </a:p>
          <a:p>
            <a:pPr marL="457200" lvl="0" indent="-228600" rtl="0">
              <a:lnSpc>
                <a:spcPct val="115000"/>
              </a:lnSpc>
              <a:spcBef>
                <a:spcPts val="0"/>
              </a:spcBef>
              <a:buClr>
                <a:srgbClr val="252525"/>
              </a:buClr>
              <a:buFont typeface="Helvetica Neue"/>
              <a:buAutoNum type="arabicPeriod" startAt="4"/>
            </a:pPr>
            <a:r>
              <a:rPr lang="en">
                <a:solidFill>
                  <a:srgbClr val="252525"/>
                </a:solidFill>
                <a:latin typeface="Helvetica Neue"/>
                <a:ea typeface="Helvetica Neue"/>
                <a:cs typeface="Helvetica Neue"/>
                <a:sym typeface="Helvetica Neue"/>
              </a:rPr>
              <a:t>Create a </a:t>
            </a:r>
            <a:r>
              <a:rPr lang="en" b="1">
                <a:solidFill>
                  <a:srgbClr val="252525"/>
                </a:solidFill>
                <a:latin typeface="Helvetica Neue"/>
                <a:ea typeface="Helvetica Neue"/>
                <a:cs typeface="Helvetica Neue"/>
                <a:sym typeface="Helvetica Neue"/>
              </a:rPr>
              <a:t>“to-do” list for each department</a:t>
            </a:r>
            <a:r>
              <a:rPr lang="en">
                <a:solidFill>
                  <a:srgbClr val="252525"/>
                </a:solidFill>
                <a:latin typeface="Helvetica Neue"/>
                <a:ea typeface="Helvetica Neue"/>
                <a:cs typeface="Helvetica Neue"/>
                <a:sym typeface="Helvetica Neue"/>
              </a:rPr>
              <a:t>, and set deadlines for implementing these recommendations.</a:t>
            </a:r>
          </a:p>
          <a:p>
            <a:pPr lvl="0" rtl="0">
              <a:lnSpc>
                <a:spcPct val="115000"/>
              </a:lnSpc>
              <a:spcBef>
                <a:spcPts val="0"/>
              </a:spcBef>
              <a:buNone/>
            </a:pPr>
            <a:endParaRPr sz="600">
              <a:solidFill>
                <a:srgbClr val="252525"/>
              </a:solidFill>
              <a:latin typeface="Helvetica Neue"/>
              <a:ea typeface="Helvetica Neue"/>
              <a:cs typeface="Helvetica Neue"/>
              <a:sym typeface="Helvetica Neue"/>
            </a:endParaRPr>
          </a:p>
          <a:p>
            <a:pPr marL="457200" lvl="0" indent="-228600" rtl="0">
              <a:lnSpc>
                <a:spcPct val="115000"/>
              </a:lnSpc>
              <a:spcBef>
                <a:spcPts val="0"/>
              </a:spcBef>
              <a:buClr>
                <a:srgbClr val="252525"/>
              </a:buClr>
              <a:buFont typeface="Helvetica Neue"/>
              <a:buAutoNum type="arabicPeriod" startAt="4"/>
            </a:pPr>
            <a:r>
              <a:rPr lang="en">
                <a:solidFill>
                  <a:srgbClr val="252525"/>
                </a:solidFill>
                <a:latin typeface="Helvetica Neue"/>
                <a:ea typeface="Helvetica Neue"/>
                <a:cs typeface="Helvetica Neue"/>
                <a:sym typeface="Helvetica Neue"/>
              </a:rPr>
              <a:t>Identify SoE- and DLC-specific </a:t>
            </a:r>
            <a:r>
              <a:rPr lang="en" b="1">
                <a:solidFill>
                  <a:srgbClr val="252525"/>
                </a:solidFill>
                <a:latin typeface="Helvetica Neue"/>
                <a:ea typeface="Helvetica Neue"/>
                <a:cs typeface="Helvetica Neue"/>
                <a:sym typeface="Helvetica Neue"/>
              </a:rPr>
              <a:t>KPIs to measure success</a:t>
            </a:r>
            <a:r>
              <a:rPr lang="en">
                <a:solidFill>
                  <a:srgbClr val="252525"/>
                </a:solidFill>
                <a:latin typeface="Helvetica Neue"/>
                <a:ea typeface="Helvetica Neue"/>
                <a:cs typeface="Helvetica Neue"/>
                <a:sym typeface="Helvetica Neue"/>
              </a:rPr>
              <a:t>.</a:t>
            </a:r>
          </a:p>
          <a:p>
            <a:pPr lvl="0" rtl="0">
              <a:lnSpc>
                <a:spcPct val="115000"/>
              </a:lnSpc>
              <a:spcBef>
                <a:spcPts val="0"/>
              </a:spcBef>
              <a:buNone/>
            </a:pPr>
            <a:endParaRPr sz="600">
              <a:solidFill>
                <a:srgbClr val="252525"/>
              </a:solidFill>
              <a:latin typeface="Helvetica Neue"/>
              <a:ea typeface="Helvetica Neue"/>
              <a:cs typeface="Helvetica Neue"/>
              <a:sym typeface="Helvetica Neue"/>
            </a:endParaRPr>
          </a:p>
          <a:p>
            <a:pPr marL="457200" lvl="0" indent="-228600" rtl="0">
              <a:lnSpc>
                <a:spcPct val="115000"/>
              </a:lnSpc>
              <a:spcBef>
                <a:spcPts val="0"/>
              </a:spcBef>
              <a:buClr>
                <a:srgbClr val="252525"/>
              </a:buClr>
              <a:buFont typeface="Helvetica Neue"/>
              <a:buAutoNum type="arabicPeriod" startAt="4"/>
            </a:pPr>
            <a:r>
              <a:rPr lang="en">
                <a:solidFill>
                  <a:srgbClr val="252525"/>
                </a:solidFill>
                <a:latin typeface="Helvetica Neue"/>
                <a:ea typeface="Helvetica Neue"/>
                <a:cs typeface="Helvetica Neue"/>
                <a:sym typeface="Helvetica Neue"/>
              </a:rPr>
              <a:t>Establish a </a:t>
            </a:r>
            <a:r>
              <a:rPr lang="en" b="1">
                <a:solidFill>
                  <a:srgbClr val="252525"/>
                </a:solidFill>
                <a:latin typeface="Helvetica Neue"/>
                <a:ea typeface="Helvetica Neue"/>
                <a:cs typeface="Helvetica Neue"/>
                <a:sym typeface="Helvetica Neue"/>
              </a:rPr>
              <a:t>shared language around engineering as problem solving</a:t>
            </a:r>
            <a:r>
              <a:rPr lang="en">
                <a:solidFill>
                  <a:srgbClr val="252525"/>
                </a:solidFill>
                <a:latin typeface="Helvetica Neue"/>
                <a:ea typeface="Helvetica Neue"/>
                <a:cs typeface="Helvetica Neue"/>
                <a:sym typeface="Helvetica Neue"/>
              </a:rPr>
              <a:t>, while at the same time allowing DLCs to express their unique personalities within that framework.</a:t>
            </a:r>
          </a:p>
          <a:p>
            <a:pPr lvl="0" rtl="0">
              <a:spcBef>
                <a:spcPts val="0"/>
              </a:spcBef>
              <a:spcAft>
                <a:spcPts val="1000"/>
              </a:spcAft>
              <a:buNone/>
            </a:pPr>
            <a:endParaRPr b="1">
              <a:solidFill>
                <a:srgbClr val="222222"/>
              </a:solidFill>
              <a:latin typeface="Helvetica Neue"/>
              <a:ea typeface="Helvetica Neue"/>
              <a:cs typeface="Helvetica Neue"/>
              <a:sym typeface="Helvetica Neue"/>
            </a:endParaRPr>
          </a:p>
          <a:p>
            <a:pPr lvl="0" rtl="0">
              <a:spcBef>
                <a:spcPts val="0"/>
              </a:spcBef>
              <a:spcAft>
                <a:spcPts val="1000"/>
              </a:spcAft>
              <a:buNone/>
            </a:pPr>
            <a:endParaRPr>
              <a:solidFill>
                <a:srgbClr val="222222"/>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9980737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36</a:t>
            </a:fld>
            <a:endParaRPr lang="en"/>
          </a:p>
        </p:txBody>
      </p:sp>
      <p:grpSp>
        <p:nvGrpSpPr>
          <p:cNvPr id="260" name="Shape 260"/>
          <p:cNvGrpSpPr/>
          <p:nvPr/>
        </p:nvGrpSpPr>
        <p:grpSpPr>
          <a:xfrm>
            <a:off x="501650" y="1747750"/>
            <a:ext cx="8329575" cy="3194100"/>
            <a:chOff x="446975" y="1066275"/>
            <a:chExt cx="8329575" cy="3194100"/>
          </a:xfrm>
        </p:grpSpPr>
        <p:sp>
          <p:nvSpPr>
            <p:cNvPr id="261" name="Shape 261"/>
            <p:cNvSpPr txBox="1"/>
            <p:nvPr/>
          </p:nvSpPr>
          <p:spPr>
            <a:xfrm>
              <a:off x="446975" y="1066275"/>
              <a:ext cx="2624100" cy="3194100"/>
            </a:xfrm>
            <a:prstGeom prst="rect">
              <a:avLst/>
            </a:prstGeom>
            <a:noFill/>
            <a:ln>
              <a:noFill/>
            </a:ln>
          </p:spPr>
          <p:txBody>
            <a:bodyPr lIns="91425" tIns="91425" rIns="91425" bIns="91425" anchor="t" anchorCtr="0">
              <a:noAutofit/>
            </a:bodyPr>
            <a:lstStyle/>
            <a:p>
              <a:pPr lvl="0" rtl="0">
                <a:spcBef>
                  <a:spcPts val="0"/>
                </a:spcBef>
                <a:spcAft>
                  <a:spcPts val="1000"/>
                </a:spcAft>
                <a:buNone/>
              </a:pPr>
              <a:r>
                <a:rPr lang="en" sz="2400" b="1">
                  <a:solidFill>
                    <a:srgbClr val="252525"/>
                  </a:solidFill>
                  <a:latin typeface="Helvetica Neue"/>
                  <a:ea typeface="Helvetica Neue"/>
                  <a:cs typeface="Helvetica Neue"/>
                  <a:sym typeface="Helvetica Neue"/>
                </a:rPr>
                <a:t>Smart</a:t>
              </a:r>
            </a:p>
            <a:p>
              <a:pPr lvl="0" rtl="0">
                <a:spcBef>
                  <a:spcPts val="0"/>
                </a:spcBef>
                <a:spcAft>
                  <a:spcPts val="1000"/>
                </a:spcAft>
                <a:buNone/>
              </a:pPr>
              <a:r>
                <a:rPr lang="en" sz="1200" b="1">
                  <a:solidFill>
                    <a:srgbClr val="252525"/>
                  </a:solidFill>
                  <a:latin typeface="Helvetica Neue"/>
                  <a:ea typeface="Helvetica Neue"/>
                  <a:cs typeface="Helvetica Neue"/>
                  <a:sym typeface="Helvetica Neue"/>
                </a:rPr>
                <a:t>MIT Engineering is intelligent</a:t>
              </a:r>
              <a:br>
                <a:rPr lang="en" sz="1200" b="1">
                  <a:solidFill>
                    <a:srgbClr val="252525"/>
                  </a:solidFill>
                  <a:latin typeface="Helvetica Neue"/>
                  <a:ea typeface="Helvetica Neue"/>
                  <a:cs typeface="Helvetica Neue"/>
                  <a:sym typeface="Helvetica Neue"/>
                </a:rPr>
              </a:br>
              <a:r>
                <a:rPr lang="en" sz="1200" b="1">
                  <a:solidFill>
                    <a:srgbClr val="252525"/>
                  </a:solidFill>
                  <a:latin typeface="Helvetica Neue"/>
                  <a:ea typeface="Helvetica Neue"/>
                  <a:cs typeface="Helvetica Neue"/>
                  <a:sym typeface="Helvetica Neue"/>
                </a:rPr>
                <a:t>and loves challenges. </a:t>
              </a:r>
            </a:p>
            <a:p>
              <a:pPr lvl="0" rtl="0">
                <a:spcBef>
                  <a:spcPts val="0"/>
                </a:spcBef>
                <a:spcAft>
                  <a:spcPts val="1000"/>
                </a:spcAft>
                <a:buNone/>
              </a:pPr>
              <a:r>
                <a:rPr lang="en" sz="1200">
                  <a:solidFill>
                    <a:srgbClr val="252525"/>
                  </a:solidFill>
                  <a:latin typeface="Helvetica Neue"/>
                  <a:ea typeface="Helvetica Neue"/>
                  <a:cs typeface="Helvetica Neue"/>
                  <a:sym typeface="Helvetica Neue"/>
                </a:rPr>
                <a:t>Let’s respect the high achievements and aspirations of our audiences by speaking to them as equals. We should assume they could be at MIT.</a:t>
              </a:r>
            </a:p>
            <a:p>
              <a:pPr lvl="0" rtl="0">
                <a:spcBef>
                  <a:spcPts val="0"/>
                </a:spcBef>
                <a:spcAft>
                  <a:spcPts val="1000"/>
                </a:spcAft>
                <a:buNone/>
              </a:pPr>
              <a:r>
                <a:rPr lang="en" sz="1200" b="1">
                  <a:solidFill>
                    <a:srgbClr val="252525"/>
                  </a:solidFill>
                  <a:latin typeface="Helvetica Neue"/>
                  <a:ea typeface="Helvetica Neue"/>
                  <a:cs typeface="Helvetica Neue"/>
                  <a:sym typeface="Helvetica Neue"/>
                </a:rPr>
                <a:t>Academic</a:t>
              </a:r>
              <a:r>
                <a:rPr lang="en" sz="1200">
                  <a:solidFill>
                    <a:srgbClr val="252525"/>
                  </a:solidFill>
                  <a:latin typeface="Helvetica Neue"/>
                  <a:ea typeface="Helvetica Neue"/>
                  <a:cs typeface="Helvetica Neue"/>
                  <a:sym typeface="Helvetica Neue"/>
                </a:rPr>
                <a:t>, as if speaking to your brightest colleague </a:t>
              </a:r>
            </a:p>
            <a:p>
              <a:pPr lvl="0" rtl="0">
                <a:spcBef>
                  <a:spcPts val="0"/>
                </a:spcBef>
                <a:spcAft>
                  <a:spcPts val="1000"/>
                </a:spcAft>
                <a:buNone/>
              </a:pPr>
              <a:r>
                <a:rPr lang="en" sz="1200" b="1">
                  <a:solidFill>
                    <a:srgbClr val="252525"/>
                  </a:solidFill>
                  <a:latin typeface="Helvetica Neue"/>
                  <a:ea typeface="Helvetica Neue"/>
                  <a:cs typeface="Helvetica Neue"/>
                  <a:sym typeface="Helvetica Neue"/>
                </a:rPr>
                <a:t>Sophisticated </a:t>
              </a:r>
              <a:r>
                <a:rPr lang="en" sz="1200">
                  <a:solidFill>
                    <a:srgbClr val="252525"/>
                  </a:solidFill>
                  <a:latin typeface="Helvetica Neue"/>
                  <a:ea typeface="Helvetica Neue"/>
                  <a:cs typeface="Helvetica Neue"/>
                  <a:sym typeface="Helvetica Neue"/>
                </a:rPr>
                <a:t>but not exclusive</a:t>
              </a:r>
            </a:p>
            <a:p>
              <a:pPr lvl="0" rtl="0">
                <a:spcBef>
                  <a:spcPts val="0"/>
                </a:spcBef>
                <a:spcAft>
                  <a:spcPts val="1000"/>
                </a:spcAft>
                <a:buNone/>
              </a:pPr>
              <a:r>
                <a:rPr lang="en" sz="1200" b="1">
                  <a:solidFill>
                    <a:srgbClr val="252525"/>
                  </a:solidFill>
                  <a:latin typeface="Helvetica Neue"/>
                  <a:ea typeface="Helvetica Neue"/>
                  <a:cs typeface="Helvetica Neue"/>
                  <a:sym typeface="Helvetica Neue"/>
                </a:rPr>
                <a:t>Self-assured</a:t>
              </a:r>
              <a:r>
                <a:rPr lang="en" sz="1200">
                  <a:solidFill>
                    <a:srgbClr val="252525"/>
                  </a:solidFill>
                  <a:latin typeface="Helvetica Neue"/>
                  <a:ea typeface="Helvetica Neue"/>
                  <a:cs typeface="Helvetica Neue"/>
                  <a:sym typeface="Helvetica Neue"/>
                </a:rPr>
                <a:t> but not arrogant</a:t>
              </a:r>
            </a:p>
            <a:p>
              <a:pPr lvl="0" rtl="0">
                <a:spcBef>
                  <a:spcPts val="0"/>
                </a:spcBef>
                <a:spcAft>
                  <a:spcPts val="1000"/>
                </a:spcAft>
                <a:buNone/>
              </a:pPr>
              <a:endParaRPr sz="1000">
                <a:solidFill>
                  <a:srgbClr val="252525"/>
                </a:solidFill>
                <a:latin typeface="Helvetica Neue"/>
                <a:ea typeface="Helvetica Neue"/>
                <a:cs typeface="Helvetica Neue"/>
                <a:sym typeface="Helvetica Neue"/>
              </a:endParaRPr>
            </a:p>
          </p:txBody>
        </p:sp>
        <p:sp>
          <p:nvSpPr>
            <p:cNvPr id="262" name="Shape 262"/>
            <p:cNvSpPr txBox="1"/>
            <p:nvPr/>
          </p:nvSpPr>
          <p:spPr>
            <a:xfrm>
              <a:off x="3299725" y="1066275"/>
              <a:ext cx="2624100" cy="3194100"/>
            </a:xfrm>
            <a:prstGeom prst="rect">
              <a:avLst/>
            </a:prstGeom>
            <a:noFill/>
            <a:ln>
              <a:noFill/>
            </a:ln>
          </p:spPr>
          <p:txBody>
            <a:bodyPr lIns="91425" tIns="91425" rIns="91425" bIns="91425" anchor="t" anchorCtr="0">
              <a:noAutofit/>
            </a:bodyPr>
            <a:lstStyle/>
            <a:p>
              <a:pPr lvl="0" rtl="0">
                <a:spcBef>
                  <a:spcPts val="0"/>
                </a:spcBef>
                <a:spcAft>
                  <a:spcPts val="1000"/>
                </a:spcAft>
                <a:buNone/>
              </a:pPr>
              <a:r>
                <a:rPr lang="en" sz="2400" b="1">
                  <a:solidFill>
                    <a:srgbClr val="252525"/>
                  </a:solidFill>
                  <a:latin typeface="Helvetica Neue"/>
                  <a:ea typeface="Helvetica Neue"/>
                  <a:cs typeface="Helvetica Neue"/>
                  <a:sym typeface="Helvetica Neue"/>
                </a:rPr>
                <a:t>Quirky</a:t>
              </a:r>
            </a:p>
            <a:p>
              <a:pPr lvl="0" rtl="0">
                <a:spcBef>
                  <a:spcPts val="0"/>
                </a:spcBef>
                <a:spcAft>
                  <a:spcPts val="1000"/>
                </a:spcAft>
                <a:buNone/>
              </a:pPr>
              <a:r>
                <a:rPr lang="en" sz="1200" b="1">
                  <a:solidFill>
                    <a:srgbClr val="252525"/>
                  </a:solidFill>
                  <a:latin typeface="Helvetica Neue"/>
                  <a:ea typeface="Helvetica Neue"/>
                  <a:cs typeface="Helvetica Neue"/>
                  <a:sym typeface="Helvetica Neue"/>
                </a:rPr>
                <a:t>MIT Engineering embraces the inner nerd, and that creativity enriches the work. </a:t>
              </a:r>
            </a:p>
            <a:p>
              <a:pPr lvl="0" rtl="0">
                <a:spcBef>
                  <a:spcPts val="0"/>
                </a:spcBef>
                <a:spcAft>
                  <a:spcPts val="1000"/>
                </a:spcAft>
                <a:buNone/>
              </a:pPr>
              <a:r>
                <a:rPr lang="en" sz="1200">
                  <a:solidFill>
                    <a:srgbClr val="252525"/>
                  </a:solidFill>
                  <a:latin typeface="Helvetica Neue"/>
                  <a:ea typeface="Helvetica Neue"/>
                  <a:cs typeface="Helvetica Neue"/>
                  <a:sym typeface="Helvetica Neue"/>
                </a:rPr>
                <a:t>MIT has its own brand of fun and celebrates the eccentric. Let our audiences experience the weird, wonderful “magic moments” visitors have on campus.</a:t>
              </a:r>
            </a:p>
            <a:p>
              <a:pPr lvl="0" rtl="0">
                <a:spcBef>
                  <a:spcPts val="0"/>
                </a:spcBef>
                <a:spcAft>
                  <a:spcPts val="1000"/>
                </a:spcAft>
                <a:buNone/>
              </a:pPr>
              <a:r>
                <a:rPr lang="en" sz="1200" b="1">
                  <a:solidFill>
                    <a:srgbClr val="252525"/>
                  </a:solidFill>
                  <a:latin typeface="Helvetica Neue"/>
                  <a:ea typeface="Helvetica Neue"/>
                  <a:cs typeface="Helvetica Neue"/>
                  <a:sym typeface="Helvetica Neue"/>
                </a:rPr>
                <a:t>Imaginative</a:t>
              </a:r>
              <a:r>
                <a:rPr lang="en" sz="1200">
                  <a:solidFill>
                    <a:srgbClr val="252525"/>
                  </a:solidFill>
                  <a:latin typeface="Helvetica Neue"/>
                  <a:ea typeface="Helvetica Neue"/>
                  <a:cs typeface="Helvetica Neue"/>
                  <a:sym typeface="Helvetica Neue"/>
                </a:rPr>
                <a:t> but not cloying</a:t>
              </a:r>
            </a:p>
            <a:p>
              <a:pPr lvl="0" rtl="0">
                <a:spcBef>
                  <a:spcPts val="0"/>
                </a:spcBef>
                <a:spcAft>
                  <a:spcPts val="1000"/>
                </a:spcAft>
                <a:buNone/>
              </a:pPr>
              <a:r>
                <a:rPr lang="en" sz="1200" b="1">
                  <a:solidFill>
                    <a:srgbClr val="252525"/>
                  </a:solidFill>
                  <a:latin typeface="Helvetica Neue"/>
                  <a:ea typeface="Helvetica Neue"/>
                  <a:cs typeface="Helvetica Neue"/>
                  <a:sym typeface="Helvetica Neue"/>
                </a:rPr>
                <a:t>Unpredictable </a:t>
              </a:r>
              <a:r>
                <a:rPr lang="en" sz="1200">
                  <a:solidFill>
                    <a:srgbClr val="252525"/>
                  </a:solidFill>
                  <a:latin typeface="Helvetica Neue"/>
                  <a:ea typeface="Helvetica Neue"/>
                  <a:cs typeface="Helvetica Neue"/>
                  <a:sym typeface="Helvetica Neue"/>
                </a:rPr>
                <a:t>and unexpected, but always constructive</a:t>
              </a:r>
            </a:p>
            <a:p>
              <a:pPr lvl="0" rtl="0">
                <a:spcBef>
                  <a:spcPts val="0"/>
                </a:spcBef>
                <a:spcAft>
                  <a:spcPts val="1000"/>
                </a:spcAft>
                <a:buNone/>
              </a:pPr>
              <a:r>
                <a:rPr lang="en" sz="1200" b="1">
                  <a:solidFill>
                    <a:srgbClr val="252525"/>
                  </a:solidFill>
                  <a:latin typeface="Helvetica Neue"/>
                  <a:ea typeface="Helvetica Neue"/>
                  <a:cs typeface="Helvetica Neue"/>
                  <a:sym typeface="Helvetica Neue"/>
                </a:rPr>
                <a:t>Obsessed </a:t>
              </a:r>
              <a:r>
                <a:rPr lang="en" sz="1200">
                  <a:solidFill>
                    <a:srgbClr val="252525"/>
                  </a:solidFill>
                  <a:latin typeface="Helvetica Neue"/>
                  <a:ea typeface="Helvetica Neue"/>
                  <a:cs typeface="Helvetica Neue"/>
                  <a:sym typeface="Helvetica Neue"/>
                </a:rPr>
                <a:t>and proud of that obsession</a:t>
              </a:r>
            </a:p>
            <a:p>
              <a:pPr lvl="0" rtl="0">
                <a:spcBef>
                  <a:spcPts val="0"/>
                </a:spcBef>
                <a:spcAft>
                  <a:spcPts val="1000"/>
                </a:spcAft>
                <a:buNone/>
              </a:pPr>
              <a:endParaRPr sz="1200">
                <a:solidFill>
                  <a:srgbClr val="252525"/>
                </a:solidFill>
                <a:latin typeface="Helvetica Neue"/>
                <a:ea typeface="Helvetica Neue"/>
                <a:cs typeface="Helvetica Neue"/>
                <a:sym typeface="Helvetica Neue"/>
              </a:endParaRPr>
            </a:p>
          </p:txBody>
        </p:sp>
        <p:sp>
          <p:nvSpPr>
            <p:cNvPr id="263" name="Shape 263"/>
            <p:cNvSpPr txBox="1"/>
            <p:nvPr/>
          </p:nvSpPr>
          <p:spPr>
            <a:xfrm>
              <a:off x="6152450" y="1066275"/>
              <a:ext cx="2624100" cy="3194100"/>
            </a:xfrm>
            <a:prstGeom prst="rect">
              <a:avLst/>
            </a:prstGeom>
            <a:noFill/>
            <a:ln>
              <a:noFill/>
            </a:ln>
          </p:spPr>
          <p:txBody>
            <a:bodyPr lIns="91425" tIns="91425" rIns="91425" bIns="91425" anchor="t" anchorCtr="0">
              <a:noAutofit/>
            </a:bodyPr>
            <a:lstStyle/>
            <a:p>
              <a:pPr lvl="0" rtl="0">
                <a:spcBef>
                  <a:spcPts val="0"/>
                </a:spcBef>
                <a:spcAft>
                  <a:spcPts val="1000"/>
                </a:spcAft>
                <a:buNone/>
              </a:pPr>
              <a:r>
                <a:rPr lang="en" sz="2400" b="1">
                  <a:solidFill>
                    <a:srgbClr val="252525"/>
                  </a:solidFill>
                  <a:latin typeface="Helvetica Neue"/>
                  <a:ea typeface="Helvetica Neue"/>
                  <a:cs typeface="Helvetica Neue"/>
                  <a:sym typeface="Helvetica Neue"/>
                </a:rPr>
                <a:t>Practical</a:t>
              </a:r>
            </a:p>
            <a:p>
              <a:pPr lvl="0" rtl="0">
                <a:spcBef>
                  <a:spcPts val="0"/>
                </a:spcBef>
                <a:spcAft>
                  <a:spcPts val="1000"/>
                </a:spcAft>
                <a:buNone/>
              </a:pPr>
              <a:r>
                <a:rPr lang="en" sz="1200" b="1">
                  <a:solidFill>
                    <a:srgbClr val="252525"/>
                  </a:solidFill>
                  <a:latin typeface="Helvetica Neue"/>
                  <a:ea typeface="Helvetica Neue"/>
                  <a:cs typeface="Helvetica Neue"/>
                  <a:sym typeface="Helvetica Neue"/>
                </a:rPr>
                <a:t>MIT Engineering values hard work and, at the end of the day, results. </a:t>
              </a:r>
            </a:p>
            <a:p>
              <a:pPr lvl="0" rtl="0">
                <a:spcBef>
                  <a:spcPts val="0"/>
                </a:spcBef>
                <a:spcAft>
                  <a:spcPts val="1000"/>
                </a:spcAft>
                <a:buNone/>
              </a:pPr>
              <a:r>
                <a:rPr lang="en" sz="1200">
                  <a:solidFill>
                    <a:srgbClr val="252525"/>
                  </a:solidFill>
                  <a:latin typeface="Helvetica Neue"/>
                  <a:ea typeface="Helvetica Neue"/>
                  <a:cs typeface="Helvetica Neue"/>
                  <a:sym typeface="Helvetica Neue"/>
                </a:rPr>
                <a:t>In some way or another, every story from MIT is about changing the world. Let’s broadcast that problem-solving mentality. </a:t>
              </a:r>
            </a:p>
            <a:p>
              <a:pPr lvl="0" rtl="0">
                <a:spcBef>
                  <a:spcPts val="0"/>
                </a:spcBef>
                <a:spcAft>
                  <a:spcPts val="1000"/>
                </a:spcAft>
                <a:buNone/>
              </a:pPr>
              <a:r>
                <a:rPr lang="en" sz="1200" b="1">
                  <a:solidFill>
                    <a:srgbClr val="252525"/>
                  </a:solidFill>
                  <a:latin typeface="Helvetica Neue"/>
                  <a:ea typeface="Helvetica Neue"/>
                  <a:cs typeface="Helvetica Neue"/>
                  <a:sym typeface="Helvetica Neue"/>
                </a:rPr>
                <a:t>Down-to-earth</a:t>
              </a:r>
              <a:r>
                <a:rPr lang="en" sz="1200">
                  <a:solidFill>
                    <a:srgbClr val="252525"/>
                  </a:solidFill>
                  <a:latin typeface="Helvetica Neue"/>
                  <a:ea typeface="Helvetica Neue"/>
                  <a:cs typeface="Helvetica Neue"/>
                  <a:sym typeface="Helvetica Neue"/>
                </a:rPr>
                <a:t>, in-the-trenches</a:t>
              </a:r>
            </a:p>
            <a:p>
              <a:pPr lvl="0" rtl="0">
                <a:spcBef>
                  <a:spcPts val="0"/>
                </a:spcBef>
                <a:spcAft>
                  <a:spcPts val="1000"/>
                </a:spcAft>
                <a:buNone/>
              </a:pPr>
              <a:r>
                <a:rPr lang="en" sz="1200" b="1">
                  <a:solidFill>
                    <a:srgbClr val="252525"/>
                  </a:solidFill>
                  <a:latin typeface="Helvetica Neue"/>
                  <a:ea typeface="Helvetica Neue"/>
                  <a:cs typeface="Helvetica Neue"/>
                  <a:sym typeface="Helvetica Neue"/>
                </a:rPr>
                <a:t>Meritocratic </a:t>
              </a:r>
              <a:r>
                <a:rPr lang="en" sz="1200">
                  <a:solidFill>
                    <a:srgbClr val="252525"/>
                  </a:solidFill>
                  <a:latin typeface="Helvetica Neue"/>
                  <a:ea typeface="Helvetica Neue"/>
                  <a:cs typeface="Helvetica Neue"/>
                  <a:sym typeface="Helvetica Neue"/>
                </a:rPr>
                <a:t>and results-oriented</a:t>
              </a:r>
            </a:p>
            <a:p>
              <a:pPr lvl="0" rtl="0">
                <a:spcBef>
                  <a:spcPts val="0"/>
                </a:spcBef>
                <a:spcAft>
                  <a:spcPts val="1000"/>
                </a:spcAft>
                <a:buNone/>
              </a:pPr>
              <a:r>
                <a:rPr lang="en" sz="1200" b="1">
                  <a:solidFill>
                    <a:srgbClr val="252525"/>
                  </a:solidFill>
                  <a:latin typeface="Helvetica Neue"/>
                  <a:ea typeface="Helvetica Neue"/>
                  <a:cs typeface="Helvetica Neue"/>
                  <a:sym typeface="Helvetica Neue"/>
                </a:rPr>
                <a:t>Optimistic</a:t>
              </a:r>
              <a:r>
                <a:rPr lang="en" sz="1200">
                  <a:solidFill>
                    <a:srgbClr val="252525"/>
                  </a:solidFill>
                  <a:latin typeface="Helvetica Neue"/>
                  <a:ea typeface="Helvetica Neue"/>
                  <a:cs typeface="Helvetica Neue"/>
                  <a:sym typeface="Helvetica Neue"/>
                </a:rPr>
                <a:t> that our work changes the world for the better</a:t>
              </a:r>
            </a:p>
          </p:txBody>
        </p:sp>
      </p:grpSp>
      <p:sp>
        <p:nvSpPr>
          <p:cNvPr id="264" name="Shape 264"/>
          <p:cNvSpPr txBox="1"/>
          <p:nvPr/>
        </p:nvSpPr>
        <p:spPr>
          <a:xfrm>
            <a:off x="446975" y="625150"/>
            <a:ext cx="8044200" cy="1012200"/>
          </a:xfrm>
          <a:prstGeom prst="rect">
            <a:avLst/>
          </a:prstGeom>
          <a:noFill/>
          <a:ln>
            <a:noFill/>
          </a:ln>
        </p:spPr>
        <p:txBody>
          <a:bodyPr lIns="91425" tIns="91425" rIns="91425" bIns="91425" anchor="t" anchorCtr="0">
            <a:noAutofit/>
          </a:bodyPr>
          <a:lstStyle/>
          <a:p>
            <a:pPr lvl="0" rtl="0">
              <a:spcBef>
                <a:spcPts val="0"/>
              </a:spcBef>
              <a:spcAft>
                <a:spcPts val="1000"/>
              </a:spcAft>
              <a:buNone/>
            </a:pPr>
            <a:r>
              <a:rPr lang="en" sz="3600" b="1" dirty="0">
                <a:solidFill>
                  <a:srgbClr val="004242"/>
                </a:solidFill>
                <a:latin typeface="Helvetica Neue"/>
                <a:ea typeface="Helvetica Neue"/>
                <a:cs typeface="Helvetica Neue"/>
                <a:sym typeface="Helvetica Neue"/>
              </a:rPr>
              <a:t>Tone &amp; Voice</a:t>
            </a:r>
          </a:p>
          <a:p>
            <a:pPr lvl="0" rtl="0">
              <a:spcBef>
                <a:spcPts val="0"/>
              </a:spcBef>
              <a:spcAft>
                <a:spcPts val="1000"/>
              </a:spcAft>
              <a:buNone/>
            </a:pPr>
            <a:r>
              <a:rPr lang="en" i="1" dirty="0">
                <a:solidFill>
                  <a:srgbClr val="929292"/>
                </a:solidFill>
                <a:latin typeface="Helvetica Neue"/>
                <a:ea typeface="Helvetica Neue"/>
                <a:cs typeface="Helvetica Neue"/>
                <a:sym typeface="Helvetica Neue"/>
              </a:rPr>
              <a:t>All communications featuring engineering should adhere to these narrative principles. </a:t>
            </a:r>
          </a:p>
          <a:p>
            <a:pPr lvl="0" rtl="0">
              <a:spcBef>
                <a:spcPts val="0"/>
              </a:spcBef>
              <a:spcAft>
                <a:spcPts val="1000"/>
              </a:spcAft>
              <a:buNone/>
            </a:pPr>
            <a:endParaRPr sz="2400" b="1" dirty="0">
              <a:solidFill>
                <a:srgbClr val="E7441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55176512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37</a:t>
            </a:fld>
            <a:endParaRPr lang="en"/>
          </a:p>
        </p:txBody>
      </p:sp>
      <p:sp>
        <p:nvSpPr>
          <p:cNvPr id="271" name="Shape 271"/>
          <p:cNvSpPr txBox="1"/>
          <p:nvPr/>
        </p:nvSpPr>
        <p:spPr>
          <a:xfrm>
            <a:off x="446975" y="625150"/>
            <a:ext cx="8044200" cy="1012200"/>
          </a:xfrm>
          <a:prstGeom prst="rect">
            <a:avLst/>
          </a:prstGeom>
          <a:noFill/>
          <a:ln>
            <a:noFill/>
          </a:ln>
        </p:spPr>
        <p:txBody>
          <a:bodyPr lIns="91425" tIns="91425" rIns="91425" bIns="91425" anchor="t" anchorCtr="0">
            <a:noAutofit/>
          </a:bodyPr>
          <a:lstStyle/>
          <a:p>
            <a:pPr lvl="0" rtl="0">
              <a:spcBef>
                <a:spcPts val="0"/>
              </a:spcBef>
              <a:spcAft>
                <a:spcPts val="1000"/>
              </a:spcAft>
              <a:buNone/>
            </a:pPr>
            <a:r>
              <a:rPr lang="en" sz="3600" b="1" dirty="0">
                <a:solidFill>
                  <a:srgbClr val="004242"/>
                </a:solidFill>
                <a:latin typeface="Helvetica Neue"/>
                <a:ea typeface="Helvetica Neue"/>
                <a:cs typeface="Helvetica Neue"/>
                <a:sym typeface="Helvetica Neue"/>
              </a:rPr>
              <a:t>Tone &amp; Voice</a:t>
            </a:r>
          </a:p>
          <a:p>
            <a:pPr lvl="0" rtl="0">
              <a:spcBef>
                <a:spcPts val="0"/>
              </a:spcBef>
              <a:spcAft>
                <a:spcPts val="1000"/>
              </a:spcAft>
              <a:buNone/>
            </a:pPr>
            <a:r>
              <a:rPr lang="en" i="1" dirty="0">
                <a:solidFill>
                  <a:srgbClr val="929292"/>
                </a:solidFill>
                <a:latin typeface="Helvetica Neue"/>
                <a:ea typeface="Helvetica Neue"/>
                <a:cs typeface="Helvetica Neue"/>
                <a:sym typeface="Helvetica Neue"/>
              </a:rPr>
              <a:t>The tone and voice should match the speaker, content, and channel.</a:t>
            </a:r>
          </a:p>
          <a:p>
            <a:pPr lvl="0" rtl="0">
              <a:spcBef>
                <a:spcPts val="0"/>
              </a:spcBef>
              <a:spcAft>
                <a:spcPts val="1000"/>
              </a:spcAft>
              <a:buNone/>
            </a:pPr>
            <a:endParaRPr sz="2400" b="1" dirty="0">
              <a:solidFill>
                <a:srgbClr val="E7441F"/>
              </a:solidFill>
              <a:latin typeface="Helvetica Neue"/>
              <a:ea typeface="Helvetica Neue"/>
              <a:cs typeface="Helvetica Neue"/>
              <a:sym typeface="Helvetica Neue"/>
            </a:endParaRPr>
          </a:p>
        </p:txBody>
      </p:sp>
      <p:sp>
        <p:nvSpPr>
          <p:cNvPr id="273" name="Shape 273"/>
          <p:cNvSpPr txBox="1"/>
          <p:nvPr/>
        </p:nvSpPr>
        <p:spPr>
          <a:xfrm>
            <a:off x="4404046" y="1747750"/>
            <a:ext cx="3611400" cy="3194100"/>
          </a:xfrm>
          <a:prstGeom prst="rect">
            <a:avLst/>
          </a:prstGeom>
          <a:noFill/>
          <a:ln>
            <a:noFill/>
          </a:ln>
        </p:spPr>
        <p:txBody>
          <a:bodyPr lIns="91425" tIns="91425" rIns="91425" bIns="91425" anchor="t" anchorCtr="0">
            <a:noAutofit/>
          </a:bodyPr>
          <a:lstStyle/>
          <a:p>
            <a:pPr lvl="0" rtl="0">
              <a:spcBef>
                <a:spcPts val="0"/>
              </a:spcBef>
              <a:spcAft>
                <a:spcPts val="1000"/>
              </a:spcAft>
              <a:buNone/>
            </a:pPr>
            <a:r>
              <a:rPr lang="en-US" sz="2400" b="1" dirty="0" smtClean="0">
                <a:solidFill>
                  <a:srgbClr val="252525"/>
                </a:solidFill>
                <a:latin typeface="Helvetica Neue"/>
                <a:ea typeface="Helvetica Neue"/>
                <a:cs typeface="Helvetica Neue"/>
                <a:sym typeface="Helvetica Neue"/>
              </a:rPr>
              <a:t>MIT</a:t>
            </a:r>
            <a:endParaRPr lang="en" sz="2400" b="1" dirty="0">
              <a:solidFill>
                <a:srgbClr val="252525"/>
              </a:solidFill>
              <a:latin typeface="Helvetica Neue"/>
              <a:ea typeface="Helvetica Neue"/>
              <a:cs typeface="Helvetica Neue"/>
              <a:sym typeface="Helvetica Neue"/>
            </a:endParaRPr>
          </a:p>
          <a:p>
            <a:pPr lvl="0" rtl="0">
              <a:spcBef>
                <a:spcPts val="0"/>
              </a:spcBef>
              <a:buNone/>
            </a:pPr>
            <a:r>
              <a:rPr lang="en" b="1" dirty="0">
                <a:latin typeface="Helvetica Neue"/>
                <a:ea typeface="Helvetica Neue"/>
                <a:cs typeface="Helvetica Neue"/>
                <a:sym typeface="Helvetica Neue"/>
              </a:rPr>
              <a:t>Site</a:t>
            </a:r>
          </a:p>
          <a:p>
            <a:pPr marL="457200" lvl="0" indent="-228600" rtl="0">
              <a:spcBef>
                <a:spcPts val="0"/>
              </a:spcBef>
              <a:buFont typeface="Helvetica Neue"/>
              <a:buChar char="●"/>
            </a:pPr>
            <a:r>
              <a:rPr lang="en" dirty="0">
                <a:latin typeface="Helvetica Neue"/>
                <a:ea typeface="Helvetica Neue"/>
                <a:cs typeface="Helvetica Neue"/>
                <a:sym typeface="Helvetica Neue"/>
              </a:rPr>
              <a:t>Detail-rich and descriptive</a:t>
            </a:r>
          </a:p>
          <a:p>
            <a:pPr marL="457200" lvl="0" indent="-228600" rtl="0">
              <a:spcBef>
                <a:spcPts val="0"/>
              </a:spcBef>
              <a:buFont typeface="Helvetica Neue"/>
              <a:buChar char="●"/>
            </a:pPr>
            <a:r>
              <a:rPr lang="en" dirty="0">
                <a:latin typeface="Helvetica Neue"/>
                <a:ea typeface="Helvetica Neue"/>
                <a:cs typeface="Helvetica Neue"/>
                <a:sym typeface="Helvetica Neue"/>
              </a:rPr>
              <a:t>Aspirational</a:t>
            </a:r>
          </a:p>
          <a:p>
            <a:pPr marL="457200" lvl="0" indent="-228600" rtl="0">
              <a:spcBef>
                <a:spcPts val="0"/>
              </a:spcBef>
              <a:buFont typeface="Helvetica Neue"/>
              <a:buChar char="●"/>
            </a:pPr>
            <a:r>
              <a:rPr lang="en" dirty="0">
                <a:latin typeface="Helvetica Neue"/>
                <a:ea typeface="Helvetica Neue"/>
                <a:cs typeface="Helvetica Neue"/>
                <a:sym typeface="Helvetica Neue"/>
              </a:rPr>
              <a:t>Future-focused</a:t>
            </a:r>
          </a:p>
          <a:p>
            <a:pPr lvl="0" rtl="0">
              <a:spcBef>
                <a:spcPts val="0"/>
              </a:spcBef>
              <a:buNone/>
            </a:pPr>
            <a:endParaRPr dirty="0">
              <a:latin typeface="Helvetica Neue"/>
              <a:ea typeface="Helvetica Neue"/>
              <a:cs typeface="Helvetica Neue"/>
              <a:sym typeface="Helvetica Neue"/>
            </a:endParaRPr>
          </a:p>
          <a:p>
            <a:pPr lvl="0" rtl="0">
              <a:spcBef>
                <a:spcPts val="0"/>
              </a:spcBef>
              <a:buNone/>
            </a:pPr>
            <a:r>
              <a:rPr lang="en" b="1" dirty="0">
                <a:latin typeface="Helvetica Neue"/>
                <a:ea typeface="Helvetica Neue"/>
                <a:cs typeface="Helvetica Neue"/>
                <a:sym typeface="Helvetica Neue"/>
              </a:rPr>
              <a:t>Social</a:t>
            </a:r>
          </a:p>
          <a:p>
            <a:pPr marL="457200" lvl="0" indent="-228600" rtl="0">
              <a:spcBef>
                <a:spcPts val="0"/>
              </a:spcBef>
              <a:buFont typeface="Helvetica Neue"/>
              <a:buChar char="●"/>
            </a:pPr>
            <a:r>
              <a:rPr lang="en" dirty="0" smtClean="0">
                <a:latin typeface="Helvetica Neue"/>
                <a:ea typeface="Helvetica Neue"/>
                <a:cs typeface="Helvetica Neue"/>
                <a:sym typeface="Helvetica Neue"/>
              </a:rPr>
              <a:t>Passionate</a:t>
            </a:r>
            <a:endParaRPr lang="en" dirty="0">
              <a:latin typeface="Helvetica Neue"/>
              <a:ea typeface="Helvetica Neue"/>
              <a:cs typeface="Helvetica Neue"/>
              <a:sym typeface="Helvetica Neue"/>
            </a:endParaRPr>
          </a:p>
          <a:p>
            <a:pPr marL="457200" lvl="0" indent="-228600" rtl="0">
              <a:spcBef>
                <a:spcPts val="0"/>
              </a:spcBef>
              <a:buFont typeface="Helvetica Neue"/>
              <a:buChar char="●"/>
            </a:pPr>
            <a:r>
              <a:rPr lang="en" dirty="0">
                <a:latin typeface="Helvetica Neue"/>
                <a:ea typeface="Helvetica Neue"/>
                <a:cs typeface="Helvetica Neue"/>
                <a:sym typeface="Helvetica Neue"/>
              </a:rPr>
              <a:t>Colorful</a:t>
            </a:r>
          </a:p>
          <a:p>
            <a:pPr marL="457200" lvl="0" indent="-228600" rtl="0">
              <a:spcBef>
                <a:spcPts val="0"/>
              </a:spcBef>
              <a:buFont typeface="Helvetica Neue"/>
              <a:buChar char="●"/>
            </a:pPr>
            <a:r>
              <a:rPr lang="en" dirty="0">
                <a:latin typeface="Helvetica Neue"/>
                <a:ea typeface="Helvetica Neue"/>
                <a:cs typeface="Helvetica Neue"/>
                <a:sym typeface="Helvetica Neue"/>
              </a:rPr>
              <a:t>Fun, but not off-puttingly nerdy</a:t>
            </a:r>
          </a:p>
          <a:p>
            <a:pPr marL="457200" lvl="0" indent="-228600" rtl="0">
              <a:spcBef>
                <a:spcPts val="0"/>
              </a:spcBef>
              <a:buFont typeface="Helvetica Neue"/>
              <a:buChar char="●"/>
            </a:pPr>
            <a:r>
              <a:rPr lang="en" dirty="0">
                <a:latin typeface="Helvetica Neue"/>
                <a:ea typeface="Helvetica Neue"/>
                <a:cs typeface="Helvetica Neue"/>
                <a:sym typeface="Helvetica Neue"/>
              </a:rPr>
              <a:t>Expert</a:t>
            </a:r>
          </a:p>
          <a:p>
            <a:pPr lvl="0" rtl="0">
              <a:spcBef>
                <a:spcPts val="0"/>
              </a:spcBef>
              <a:spcAft>
                <a:spcPts val="1000"/>
              </a:spcAft>
              <a:buNone/>
            </a:pPr>
            <a:endParaRPr sz="1000" dirty="0">
              <a:solidFill>
                <a:srgbClr val="252525"/>
              </a:solidFill>
              <a:latin typeface="Helvetica Neue"/>
              <a:ea typeface="Helvetica Neue"/>
              <a:cs typeface="Helvetica Neue"/>
              <a:sym typeface="Helvetica Neue"/>
            </a:endParaRPr>
          </a:p>
        </p:txBody>
      </p:sp>
      <p:sp>
        <p:nvSpPr>
          <p:cNvPr id="274" name="Shape 274"/>
          <p:cNvSpPr txBox="1"/>
          <p:nvPr/>
        </p:nvSpPr>
        <p:spPr>
          <a:xfrm>
            <a:off x="446975" y="1747750"/>
            <a:ext cx="3611400" cy="3194100"/>
          </a:xfrm>
          <a:prstGeom prst="rect">
            <a:avLst/>
          </a:prstGeom>
          <a:noFill/>
          <a:ln>
            <a:noFill/>
          </a:ln>
        </p:spPr>
        <p:txBody>
          <a:bodyPr lIns="91425" tIns="91425" rIns="91425" bIns="91425" anchor="t" anchorCtr="0">
            <a:noAutofit/>
          </a:bodyPr>
          <a:lstStyle/>
          <a:p>
            <a:pPr lvl="0" rtl="0">
              <a:spcBef>
                <a:spcPts val="0"/>
              </a:spcBef>
              <a:spcAft>
                <a:spcPts val="1000"/>
              </a:spcAft>
              <a:buNone/>
            </a:pPr>
            <a:r>
              <a:rPr lang="en" sz="2400" b="1" dirty="0">
                <a:solidFill>
                  <a:srgbClr val="252525"/>
                </a:solidFill>
                <a:latin typeface="Helvetica Neue"/>
                <a:ea typeface="Helvetica Neue"/>
                <a:cs typeface="Helvetica Neue"/>
                <a:sym typeface="Helvetica Neue"/>
              </a:rPr>
              <a:t>DLC</a:t>
            </a:r>
          </a:p>
          <a:p>
            <a:pPr lvl="0" rtl="0">
              <a:spcBef>
                <a:spcPts val="0"/>
              </a:spcBef>
              <a:buNone/>
            </a:pPr>
            <a:r>
              <a:rPr lang="en" b="1" dirty="0">
                <a:latin typeface="Helvetica Neue"/>
                <a:ea typeface="Helvetica Neue"/>
                <a:cs typeface="Helvetica Neue"/>
                <a:sym typeface="Helvetica Neue"/>
              </a:rPr>
              <a:t>Site</a:t>
            </a:r>
          </a:p>
          <a:p>
            <a:pPr marL="457200" lvl="0" indent="-228600" rtl="0">
              <a:spcBef>
                <a:spcPts val="0"/>
              </a:spcBef>
              <a:buFont typeface="Helvetica Neue"/>
              <a:buChar char="●"/>
            </a:pPr>
            <a:r>
              <a:rPr lang="en" dirty="0">
                <a:latin typeface="Helvetica Neue"/>
                <a:ea typeface="Helvetica Neue"/>
                <a:cs typeface="Helvetica Neue"/>
                <a:sym typeface="Helvetica Neue"/>
              </a:rPr>
              <a:t>Clear and concise</a:t>
            </a:r>
          </a:p>
          <a:p>
            <a:pPr marL="457200" lvl="0" indent="-228600" rtl="0">
              <a:spcBef>
                <a:spcPts val="0"/>
              </a:spcBef>
              <a:buFont typeface="Helvetica Neue"/>
              <a:buChar char="●"/>
            </a:pPr>
            <a:r>
              <a:rPr lang="en" dirty="0">
                <a:latin typeface="Helvetica Neue"/>
                <a:ea typeface="Helvetica Neue"/>
                <a:cs typeface="Helvetica Neue"/>
                <a:sym typeface="Helvetica Neue"/>
              </a:rPr>
              <a:t>Utilitarian; to the point</a:t>
            </a:r>
          </a:p>
          <a:p>
            <a:pPr marL="457200" lvl="0" indent="-228600" rtl="0">
              <a:spcBef>
                <a:spcPts val="0"/>
              </a:spcBef>
              <a:buFont typeface="Helvetica Neue"/>
              <a:buChar char="●"/>
            </a:pPr>
            <a:r>
              <a:rPr lang="en" dirty="0">
                <a:latin typeface="Helvetica Neue"/>
                <a:ea typeface="Helvetica Neue"/>
                <a:cs typeface="Helvetica Neue"/>
                <a:sym typeface="Helvetica Neue"/>
              </a:rPr>
              <a:t>Specific to department and discipline</a:t>
            </a:r>
          </a:p>
          <a:p>
            <a:pPr lvl="0" rtl="0">
              <a:spcBef>
                <a:spcPts val="0"/>
              </a:spcBef>
              <a:buNone/>
            </a:pPr>
            <a:endParaRPr b="1" dirty="0">
              <a:latin typeface="Helvetica Neue"/>
              <a:ea typeface="Helvetica Neue"/>
              <a:cs typeface="Helvetica Neue"/>
              <a:sym typeface="Helvetica Neue"/>
            </a:endParaRPr>
          </a:p>
          <a:p>
            <a:pPr lvl="0" rtl="0">
              <a:spcBef>
                <a:spcPts val="0"/>
              </a:spcBef>
              <a:buNone/>
            </a:pPr>
            <a:r>
              <a:rPr lang="en" b="1" dirty="0">
                <a:latin typeface="Helvetica Neue"/>
                <a:ea typeface="Helvetica Neue"/>
                <a:cs typeface="Helvetica Neue"/>
                <a:sym typeface="Helvetica Neue"/>
              </a:rPr>
              <a:t>Social</a:t>
            </a:r>
          </a:p>
          <a:p>
            <a:pPr marL="457200" lvl="0" indent="-228600">
              <a:buFont typeface="Helvetica Neue"/>
              <a:buChar char="●"/>
            </a:pPr>
            <a:r>
              <a:rPr lang="en" dirty="0" smtClean="0">
                <a:latin typeface="Helvetica Neue"/>
                <a:ea typeface="Helvetica Neue"/>
                <a:cs typeface="Helvetica Neue"/>
                <a:sym typeface="Helvetica Neue"/>
              </a:rPr>
              <a:t>Passionate</a:t>
            </a:r>
            <a:endParaRPr lang="en-US" dirty="0" smtClean="0">
              <a:latin typeface="Helvetica Neue"/>
              <a:ea typeface="Helvetica Neue"/>
              <a:cs typeface="Helvetica Neue"/>
              <a:sym typeface="Helvetica Neue"/>
            </a:endParaRPr>
          </a:p>
          <a:p>
            <a:pPr marL="457200" lvl="0" indent="-228600">
              <a:buFont typeface="Helvetica Neue"/>
              <a:buChar char="●"/>
            </a:pPr>
            <a:r>
              <a:rPr lang="en" dirty="0" smtClean="0">
                <a:latin typeface="Helvetica Neue"/>
                <a:ea typeface="Helvetica Neue"/>
                <a:cs typeface="Helvetica Neue"/>
                <a:sym typeface="Helvetica Neue"/>
              </a:rPr>
              <a:t>Nerdy </a:t>
            </a:r>
            <a:r>
              <a:rPr lang="en" dirty="0">
                <a:latin typeface="Helvetica Neue"/>
                <a:ea typeface="Helvetica Neue"/>
                <a:cs typeface="Helvetica Neue"/>
                <a:sym typeface="Helvetica Neue"/>
              </a:rPr>
              <a:t>about subject matter</a:t>
            </a:r>
          </a:p>
          <a:p>
            <a:pPr marL="457200" lvl="0" indent="-228600" rtl="0">
              <a:spcBef>
                <a:spcPts val="0"/>
              </a:spcBef>
              <a:buFont typeface="Helvetica Neue"/>
              <a:buChar char="●"/>
            </a:pPr>
            <a:r>
              <a:rPr lang="en" dirty="0" smtClean="0">
                <a:latin typeface="Helvetica Neue"/>
                <a:ea typeface="Helvetica Neue"/>
                <a:cs typeface="Helvetica Neue"/>
                <a:sym typeface="Helvetica Neue"/>
              </a:rPr>
              <a:t>Insidery</a:t>
            </a:r>
            <a:endParaRPr lang="en-US" dirty="0" smtClean="0">
              <a:latin typeface="Helvetica Neue"/>
              <a:ea typeface="Helvetica Neue"/>
              <a:cs typeface="Helvetica Neue"/>
              <a:sym typeface="Helvetica Neue"/>
            </a:endParaRPr>
          </a:p>
          <a:p>
            <a:pPr marL="457200" lvl="0" indent="-228600" rtl="0">
              <a:spcBef>
                <a:spcPts val="0"/>
              </a:spcBef>
              <a:buFont typeface="Helvetica Neue"/>
              <a:buChar char="●"/>
            </a:pPr>
            <a:r>
              <a:rPr lang="en-US" dirty="0" smtClean="0">
                <a:latin typeface="Helvetica Neue"/>
                <a:ea typeface="Helvetica Neue"/>
                <a:cs typeface="Helvetica Neue"/>
                <a:sym typeface="Helvetica Neue"/>
              </a:rPr>
              <a:t>Technical</a:t>
            </a:r>
            <a:endParaRPr lang="en" dirty="0">
              <a:latin typeface="Helvetica Neue"/>
              <a:ea typeface="Helvetica Neue"/>
              <a:cs typeface="Helvetica Neue"/>
              <a:sym typeface="Helvetica Neue"/>
            </a:endParaRPr>
          </a:p>
          <a:p>
            <a:pPr lvl="0" rtl="0">
              <a:spcBef>
                <a:spcPts val="0"/>
              </a:spcBef>
              <a:spcAft>
                <a:spcPts val="1000"/>
              </a:spcAft>
              <a:buNone/>
            </a:pPr>
            <a:endParaRPr sz="1200" dirty="0">
              <a:solidFill>
                <a:srgbClr val="252525"/>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2472784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sldNum" idx="12"/>
          </p:nvPr>
        </p:nvSpPr>
        <p:spPr>
          <a:xfrm>
            <a:off x="8534448" y="5274555"/>
            <a:ext cx="523485"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38</a:t>
            </a:fld>
            <a:endParaRPr lang="en" dirty="0"/>
          </a:p>
        </p:txBody>
      </p:sp>
      <p:sp>
        <p:nvSpPr>
          <p:cNvPr id="303" name="Shape 303"/>
          <p:cNvSpPr txBox="1"/>
          <p:nvPr/>
        </p:nvSpPr>
        <p:spPr>
          <a:xfrm>
            <a:off x="446975" y="625150"/>
            <a:ext cx="4044300" cy="4556100"/>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sz="2400" b="1" dirty="0">
                <a:solidFill>
                  <a:srgbClr val="004242"/>
                </a:solidFill>
                <a:latin typeface="Helvetica Neue"/>
                <a:ea typeface="Helvetica Neue"/>
                <a:cs typeface="Helvetica Neue"/>
                <a:sym typeface="Helvetica Neue"/>
              </a:rPr>
              <a:t>Inspiration Seekers</a:t>
            </a:r>
          </a:p>
          <a:p>
            <a:pPr lvl="0" rtl="0">
              <a:spcBef>
                <a:spcPts val="0"/>
              </a:spcBef>
              <a:buNone/>
            </a:pPr>
            <a:r>
              <a:rPr lang="en" sz="1100" dirty="0">
                <a:solidFill>
                  <a:srgbClr val="252525"/>
                </a:solidFill>
                <a:latin typeface="Helvetica Neue"/>
                <a:ea typeface="Helvetica Neue"/>
                <a:cs typeface="Helvetica Neue"/>
                <a:sym typeface="Helvetica Neue"/>
              </a:rPr>
              <a:t>These users visit the SoE’s channels looking for content to expand their understanding and feel a connection with the Institute. They tend to be motivated by emotions. Details about research and lists of faculty publications won’t cut it; the best way to reach these users is through compelling storytelling that puts a human face on MIT and low-barrier content that shows the impact of the innovations that happen here. </a:t>
            </a:r>
          </a:p>
          <a:p>
            <a:pPr lvl="0" rtl="0">
              <a:spcBef>
                <a:spcPts val="0"/>
              </a:spcBef>
              <a:buNone/>
            </a:pPr>
            <a:endParaRPr sz="1100" dirty="0">
              <a:solidFill>
                <a:srgbClr val="252525"/>
              </a:solidFill>
              <a:latin typeface="Helvetica Neue"/>
              <a:ea typeface="Helvetica Neue"/>
              <a:cs typeface="Helvetica Neue"/>
              <a:sym typeface="Helvetica Neue"/>
            </a:endParaRPr>
          </a:p>
          <a:p>
            <a:pPr lvl="0" rtl="0">
              <a:lnSpc>
                <a:spcPct val="115000"/>
              </a:lnSpc>
              <a:spcBef>
                <a:spcPts val="0"/>
              </a:spcBef>
              <a:buNone/>
            </a:pPr>
            <a:r>
              <a:rPr lang="en" sz="2400" b="1" dirty="0">
                <a:solidFill>
                  <a:srgbClr val="004242"/>
                </a:solidFill>
                <a:latin typeface="Helvetica Neue"/>
                <a:ea typeface="Helvetica Neue"/>
                <a:cs typeface="Helvetica Neue"/>
                <a:sym typeface="Helvetica Neue"/>
              </a:rPr>
              <a:t>Information Seekers</a:t>
            </a:r>
          </a:p>
          <a:p>
            <a:pPr lvl="0">
              <a:spcBef>
                <a:spcPts val="0"/>
              </a:spcBef>
              <a:buNone/>
            </a:pPr>
            <a:r>
              <a:rPr lang="en" sz="1100" dirty="0">
                <a:solidFill>
                  <a:srgbClr val="252525"/>
                </a:solidFill>
                <a:latin typeface="Helvetica Neue"/>
                <a:ea typeface="Helvetica Neue"/>
                <a:cs typeface="Helvetica Neue"/>
                <a:sym typeface="Helvetica Neue"/>
              </a:rPr>
              <a:t>Other users are unmoved by emotional appeals and are looking for hard data. They’re not here to browse; they’re on a mission to find information to complete tasks (book lab space, apply) and extract information (course requirements, faculty contact info). They skip stories of student life and dig into content that is probably too complex for more casual audiences. </a:t>
            </a:r>
          </a:p>
          <a:p>
            <a:pPr lvl="0">
              <a:spcBef>
                <a:spcPts val="0"/>
              </a:spcBef>
              <a:buNone/>
            </a:pPr>
            <a:endParaRPr sz="1100" dirty="0">
              <a:solidFill>
                <a:srgbClr val="252525"/>
              </a:solidFill>
              <a:latin typeface="Helvetica Neue"/>
              <a:ea typeface="Helvetica Neue"/>
              <a:cs typeface="Helvetica Neue"/>
              <a:sym typeface="Helvetica Neue"/>
            </a:endParaRPr>
          </a:p>
          <a:p>
            <a:pPr lvl="0">
              <a:spcBef>
                <a:spcPts val="0"/>
              </a:spcBef>
              <a:buNone/>
            </a:pPr>
            <a:endParaRPr sz="1100" dirty="0">
              <a:solidFill>
                <a:srgbClr val="252525"/>
              </a:solidFill>
              <a:latin typeface="Helvetica Neue"/>
              <a:ea typeface="Helvetica Neue"/>
              <a:cs typeface="Helvetica Neue"/>
              <a:sym typeface="Helvetica Neue"/>
            </a:endParaRPr>
          </a:p>
          <a:p>
            <a:pPr lvl="0" rtl="0">
              <a:spcBef>
                <a:spcPts val="0"/>
              </a:spcBef>
              <a:buNone/>
            </a:pPr>
            <a:endParaRPr sz="1100" dirty="0">
              <a:solidFill>
                <a:srgbClr val="252525"/>
              </a:solidFill>
              <a:latin typeface="Helvetica Neue"/>
              <a:ea typeface="Helvetica Neue"/>
              <a:cs typeface="Helvetica Neue"/>
              <a:sym typeface="Helvetica Neue"/>
            </a:endParaRPr>
          </a:p>
          <a:p>
            <a:pPr lvl="0" rtl="0">
              <a:spcBef>
                <a:spcPts val="0"/>
              </a:spcBef>
              <a:buNone/>
            </a:pPr>
            <a:endParaRPr sz="1100" dirty="0">
              <a:solidFill>
                <a:srgbClr val="252525"/>
              </a:solidFill>
              <a:highlight>
                <a:srgbClr val="FFFF00"/>
              </a:highlight>
              <a:latin typeface="Helvetica Neue"/>
              <a:ea typeface="Helvetica Neue"/>
              <a:cs typeface="Helvetica Neue"/>
              <a:sym typeface="Helvetica Neue"/>
            </a:endParaRPr>
          </a:p>
          <a:p>
            <a:pPr lvl="0" rtl="0">
              <a:spcBef>
                <a:spcPts val="0"/>
              </a:spcBef>
              <a:buNone/>
            </a:pPr>
            <a:endParaRPr sz="1100" dirty="0">
              <a:solidFill>
                <a:srgbClr val="252525"/>
              </a:solidFill>
              <a:latin typeface="Helvetica Neue"/>
              <a:ea typeface="Helvetica Neue"/>
              <a:cs typeface="Helvetica Neue"/>
              <a:sym typeface="Helvetica Neue"/>
            </a:endParaRPr>
          </a:p>
          <a:p>
            <a:pPr lvl="0" rtl="0">
              <a:lnSpc>
                <a:spcPct val="115000"/>
              </a:lnSpc>
              <a:spcBef>
                <a:spcPts val="0"/>
              </a:spcBef>
              <a:buNone/>
            </a:pPr>
            <a:endParaRPr sz="1100" dirty="0">
              <a:solidFill>
                <a:srgbClr val="252525"/>
              </a:solidFill>
              <a:latin typeface="Helvetica Neue"/>
              <a:ea typeface="Helvetica Neue"/>
              <a:cs typeface="Helvetica Neue"/>
              <a:sym typeface="Helvetica Neue"/>
            </a:endParaRPr>
          </a:p>
          <a:p>
            <a:pPr lvl="0" rtl="0">
              <a:lnSpc>
                <a:spcPct val="100000"/>
              </a:lnSpc>
              <a:spcBef>
                <a:spcPts val="0"/>
              </a:spcBef>
              <a:buNone/>
            </a:pPr>
            <a:endParaRPr sz="1100" dirty="0">
              <a:solidFill>
                <a:srgbClr val="252525"/>
              </a:solidFill>
              <a:latin typeface="Helvetica Neue"/>
              <a:ea typeface="Helvetica Neue"/>
              <a:cs typeface="Helvetica Neue"/>
              <a:sym typeface="Helvetica Neue"/>
            </a:endParaRPr>
          </a:p>
          <a:p>
            <a:pPr lvl="0" rtl="0">
              <a:lnSpc>
                <a:spcPct val="115000"/>
              </a:lnSpc>
              <a:spcBef>
                <a:spcPts val="0"/>
              </a:spcBef>
              <a:buNone/>
            </a:pPr>
            <a:endParaRPr sz="1100" dirty="0">
              <a:solidFill>
                <a:srgbClr val="252525"/>
              </a:solidFill>
              <a:latin typeface="Helvetica Neue"/>
              <a:ea typeface="Helvetica Neue"/>
              <a:cs typeface="Helvetica Neue"/>
              <a:sym typeface="Helvetica Neue"/>
            </a:endParaRPr>
          </a:p>
          <a:p>
            <a:pPr lvl="0" rtl="0">
              <a:lnSpc>
                <a:spcPct val="115000"/>
              </a:lnSpc>
              <a:spcBef>
                <a:spcPts val="0"/>
              </a:spcBef>
              <a:buNone/>
            </a:pPr>
            <a:endParaRPr sz="1100" dirty="0">
              <a:solidFill>
                <a:srgbClr val="252525"/>
              </a:solidFill>
              <a:latin typeface="Helvetica Neue"/>
              <a:ea typeface="Helvetica Neue"/>
              <a:cs typeface="Helvetica Neue"/>
              <a:sym typeface="Helvetica Neue"/>
            </a:endParaRPr>
          </a:p>
          <a:p>
            <a:pPr lvl="0" rtl="0">
              <a:spcBef>
                <a:spcPts val="0"/>
              </a:spcBef>
              <a:spcAft>
                <a:spcPts val="1000"/>
              </a:spcAft>
              <a:buNone/>
            </a:pPr>
            <a:endParaRPr sz="1100" b="1" dirty="0">
              <a:solidFill>
                <a:srgbClr val="252525"/>
              </a:solidFill>
              <a:latin typeface="Helvetica Neue"/>
              <a:ea typeface="Helvetica Neue"/>
              <a:cs typeface="Helvetica Neue"/>
              <a:sym typeface="Helvetica Neue"/>
            </a:endParaRPr>
          </a:p>
          <a:p>
            <a:pPr lvl="0" rtl="0">
              <a:spcBef>
                <a:spcPts val="0"/>
              </a:spcBef>
              <a:spcAft>
                <a:spcPts val="1000"/>
              </a:spcAft>
              <a:buNone/>
            </a:pPr>
            <a:endParaRPr sz="1100" dirty="0">
              <a:solidFill>
                <a:srgbClr val="252525"/>
              </a:solidFill>
              <a:latin typeface="Helvetica Neue"/>
              <a:ea typeface="Helvetica Neue"/>
              <a:cs typeface="Helvetica Neue"/>
              <a:sym typeface="Helvetica Neue"/>
            </a:endParaRPr>
          </a:p>
        </p:txBody>
      </p:sp>
      <p:sp>
        <p:nvSpPr>
          <p:cNvPr id="304" name="Shape 304"/>
          <p:cNvSpPr txBox="1"/>
          <p:nvPr/>
        </p:nvSpPr>
        <p:spPr>
          <a:xfrm>
            <a:off x="6895250" y="701350"/>
            <a:ext cx="1821600" cy="2776800"/>
          </a:xfrm>
          <a:prstGeom prst="rect">
            <a:avLst/>
          </a:prstGeom>
          <a:noFill/>
          <a:ln>
            <a:noFill/>
          </a:ln>
        </p:spPr>
        <p:txBody>
          <a:bodyPr lIns="91425" tIns="91425" rIns="91425" bIns="91425" anchor="t" anchorCtr="0">
            <a:noAutofit/>
          </a:bodyPr>
          <a:lstStyle/>
          <a:p>
            <a:pPr lvl="0" rtl="0">
              <a:spcBef>
                <a:spcPts val="0"/>
              </a:spcBef>
              <a:spcAft>
                <a:spcPts val="500"/>
              </a:spcAft>
              <a:buNone/>
            </a:pPr>
            <a:r>
              <a:rPr lang="en" sz="1800" b="1" dirty="0">
                <a:solidFill>
                  <a:srgbClr val="004242"/>
                </a:solidFill>
                <a:latin typeface="Helvetica Neue"/>
                <a:ea typeface="Helvetica Neue"/>
                <a:cs typeface="Helvetica Neue"/>
                <a:sym typeface="Helvetica Neue"/>
              </a:rPr>
              <a:t>Information</a:t>
            </a:r>
          </a:p>
          <a:p>
            <a:pPr lvl="0" rtl="0">
              <a:spcBef>
                <a:spcPts val="0"/>
              </a:spcBef>
              <a:spcAft>
                <a:spcPts val="400"/>
              </a:spcAft>
              <a:buNone/>
            </a:pPr>
            <a:r>
              <a:rPr lang="en" dirty="0">
                <a:solidFill>
                  <a:srgbClr val="222222"/>
                </a:solidFill>
                <a:highlight>
                  <a:srgbClr val="FFFFFF"/>
                </a:highlight>
              </a:rPr>
              <a:t>Statistics</a:t>
            </a:r>
          </a:p>
          <a:p>
            <a:pPr lvl="0" rtl="0">
              <a:spcBef>
                <a:spcPts val="0"/>
              </a:spcBef>
              <a:spcAft>
                <a:spcPts val="400"/>
              </a:spcAft>
              <a:buNone/>
            </a:pPr>
            <a:r>
              <a:rPr lang="en" dirty="0">
                <a:solidFill>
                  <a:srgbClr val="222222"/>
                </a:solidFill>
                <a:highlight>
                  <a:srgbClr val="FFFFFF"/>
                </a:highlight>
              </a:rPr>
              <a:t>Research</a:t>
            </a:r>
          </a:p>
          <a:p>
            <a:pPr lvl="0" rtl="0">
              <a:spcBef>
                <a:spcPts val="0"/>
              </a:spcBef>
              <a:spcAft>
                <a:spcPts val="400"/>
              </a:spcAft>
              <a:buNone/>
            </a:pPr>
            <a:r>
              <a:rPr lang="en" dirty="0">
                <a:solidFill>
                  <a:srgbClr val="222222"/>
                </a:solidFill>
                <a:highlight>
                  <a:srgbClr val="FFFFFF"/>
                </a:highlight>
              </a:rPr>
              <a:t>IRL conversations</a:t>
            </a:r>
          </a:p>
          <a:p>
            <a:pPr lvl="0" rtl="0">
              <a:spcBef>
                <a:spcPts val="0"/>
              </a:spcBef>
              <a:spcAft>
                <a:spcPts val="400"/>
              </a:spcAft>
              <a:buNone/>
            </a:pPr>
            <a:r>
              <a:rPr lang="en" dirty="0">
                <a:solidFill>
                  <a:srgbClr val="222222"/>
                </a:solidFill>
                <a:highlight>
                  <a:srgbClr val="FFFFFF"/>
                </a:highlight>
              </a:rPr>
              <a:t>Utility</a:t>
            </a:r>
          </a:p>
          <a:p>
            <a:pPr lvl="0" rtl="0">
              <a:spcBef>
                <a:spcPts val="0"/>
              </a:spcBef>
              <a:spcAft>
                <a:spcPts val="400"/>
              </a:spcAft>
              <a:buNone/>
            </a:pPr>
            <a:r>
              <a:rPr lang="en" dirty="0">
                <a:solidFill>
                  <a:srgbClr val="222222"/>
                </a:solidFill>
                <a:highlight>
                  <a:srgbClr val="FFFFFF"/>
                </a:highlight>
              </a:rPr>
              <a:t>Researching</a:t>
            </a:r>
          </a:p>
          <a:p>
            <a:pPr lvl="0" rtl="0">
              <a:spcBef>
                <a:spcPts val="0"/>
              </a:spcBef>
              <a:spcAft>
                <a:spcPts val="400"/>
              </a:spcAft>
              <a:buNone/>
            </a:pPr>
            <a:r>
              <a:rPr lang="en" dirty="0">
                <a:solidFill>
                  <a:srgbClr val="222222"/>
                </a:solidFill>
                <a:highlight>
                  <a:srgbClr val="FFFFFF"/>
                </a:highlight>
              </a:rPr>
              <a:t>Specific</a:t>
            </a:r>
          </a:p>
          <a:p>
            <a:pPr lvl="0" rtl="0">
              <a:spcBef>
                <a:spcPts val="0"/>
              </a:spcBef>
              <a:spcAft>
                <a:spcPts val="400"/>
              </a:spcAft>
              <a:buNone/>
            </a:pPr>
            <a:r>
              <a:rPr lang="en" dirty="0">
                <a:solidFill>
                  <a:srgbClr val="222222"/>
                </a:solidFill>
                <a:highlight>
                  <a:srgbClr val="FFFFFF"/>
                </a:highlight>
              </a:rPr>
              <a:t>Academics</a:t>
            </a:r>
          </a:p>
          <a:p>
            <a:pPr lvl="0" rtl="0">
              <a:spcBef>
                <a:spcPts val="0"/>
              </a:spcBef>
              <a:spcAft>
                <a:spcPts val="400"/>
              </a:spcAft>
              <a:buNone/>
            </a:pPr>
            <a:r>
              <a:rPr lang="en" dirty="0">
                <a:solidFill>
                  <a:srgbClr val="222222"/>
                </a:solidFill>
                <a:highlight>
                  <a:srgbClr val="FFFFFF"/>
                </a:highlight>
              </a:rPr>
              <a:t>Committed</a:t>
            </a:r>
          </a:p>
          <a:p>
            <a:pPr lvl="0" rtl="0">
              <a:spcBef>
                <a:spcPts val="0"/>
              </a:spcBef>
              <a:spcAft>
                <a:spcPts val="400"/>
              </a:spcAft>
              <a:buNone/>
            </a:pPr>
            <a:r>
              <a:rPr lang="en" dirty="0">
                <a:solidFill>
                  <a:srgbClr val="222222"/>
                </a:solidFill>
                <a:highlight>
                  <a:srgbClr val="FFFFFF"/>
                </a:highlight>
              </a:rPr>
              <a:t>What it </a:t>
            </a:r>
            <a:r>
              <a:rPr lang="en" i="1" dirty="0">
                <a:solidFill>
                  <a:srgbClr val="222222"/>
                </a:solidFill>
                <a:highlight>
                  <a:srgbClr val="FFFFFF"/>
                </a:highlight>
              </a:rPr>
              <a:t>takes</a:t>
            </a:r>
            <a:r>
              <a:rPr lang="en" dirty="0">
                <a:solidFill>
                  <a:srgbClr val="222222"/>
                </a:solidFill>
                <a:highlight>
                  <a:srgbClr val="FFFFFF"/>
                </a:highlight>
              </a:rPr>
              <a:t/>
            </a:r>
            <a:br>
              <a:rPr lang="en" dirty="0">
                <a:solidFill>
                  <a:srgbClr val="222222"/>
                </a:solidFill>
                <a:highlight>
                  <a:srgbClr val="FFFFFF"/>
                </a:highlight>
              </a:rPr>
            </a:br>
            <a:r>
              <a:rPr lang="en" dirty="0">
                <a:solidFill>
                  <a:srgbClr val="222222"/>
                </a:solidFill>
                <a:highlight>
                  <a:srgbClr val="FFFFFF"/>
                </a:highlight>
              </a:rPr>
              <a:t>to study here</a:t>
            </a:r>
          </a:p>
          <a:p>
            <a:pPr lvl="0" rtl="0">
              <a:spcBef>
                <a:spcPts val="0"/>
              </a:spcBef>
              <a:buNone/>
            </a:pPr>
            <a:endParaRPr sz="1200" dirty="0">
              <a:solidFill>
                <a:srgbClr val="252525"/>
              </a:solidFill>
              <a:latin typeface="Helvetica Neue"/>
              <a:ea typeface="Helvetica Neue"/>
              <a:cs typeface="Helvetica Neue"/>
              <a:sym typeface="Helvetica Neue"/>
            </a:endParaRPr>
          </a:p>
          <a:p>
            <a:pPr lvl="0" rtl="0">
              <a:spcBef>
                <a:spcPts val="0"/>
              </a:spcBef>
              <a:spcAft>
                <a:spcPts val="1000"/>
              </a:spcAft>
              <a:buNone/>
            </a:pPr>
            <a:endParaRPr sz="1200" dirty="0">
              <a:solidFill>
                <a:srgbClr val="252525"/>
              </a:solidFill>
              <a:latin typeface="Helvetica Neue"/>
              <a:ea typeface="Helvetica Neue"/>
              <a:cs typeface="Helvetica Neue"/>
              <a:sym typeface="Helvetica Neue"/>
            </a:endParaRPr>
          </a:p>
          <a:p>
            <a:pPr lvl="0" rtl="0">
              <a:spcBef>
                <a:spcPts val="0"/>
              </a:spcBef>
              <a:spcAft>
                <a:spcPts val="1000"/>
              </a:spcAft>
              <a:buNone/>
            </a:pPr>
            <a:endParaRPr sz="1200" dirty="0">
              <a:solidFill>
                <a:srgbClr val="252525"/>
              </a:solidFill>
              <a:latin typeface="Helvetica Neue"/>
              <a:ea typeface="Helvetica Neue"/>
              <a:cs typeface="Helvetica Neue"/>
              <a:sym typeface="Helvetica Neue"/>
            </a:endParaRPr>
          </a:p>
          <a:p>
            <a:pPr lvl="0" rtl="0">
              <a:spcBef>
                <a:spcPts val="0"/>
              </a:spcBef>
              <a:spcAft>
                <a:spcPts val="1000"/>
              </a:spcAft>
              <a:buNone/>
            </a:pPr>
            <a:endParaRPr sz="1000" dirty="0">
              <a:latin typeface="Helvetica Neue"/>
              <a:ea typeface="Helvetica Neue"/>
              <a:cs typeface="Helvetica Neue"/>
              <a:sym typeface="Helvetica Neue"/>
            </a:endParaRPr>
          </a:p>
        </p:txBody>
      </p:sp>
      <p:sp>
        <p:nvSpPr>
          <p:cNvPr id="305" name="Shape 305"/>
          <p:cNvSpPr txBox="1"/>
          <p:nvPr/>
        </p:nvSpPr>
        <p:spPr>
          <a:xfrm>
            <a:off x="5376550" y="701350"/>
            <a:ext cx="1414200" cy="2776800"/>
          </a:xfrm>
          <a:prstGeom prst="rect">
            <a:avLst/>
          </a:prstGeom>
          <a:noFill/>
          <a:ln>
            <a:noFill/>
          </a:ln>
        </p:spPr>
        <p:txBody>
          <a:bodyPr lIns="91425" tIns="91425" rIns="91425" bIns="91425" anchor="t" anchorCtr="0">
            <a:noAutofit/>
          </a:bodyPr>
          <a:lstStyle/>
          <a:p>
            <a:pPr lvl="0" algn="r" rtl="0">
              <a:spcBef>
                <a:spcPts val="0"/>
              </a:spcBef>
              <a:spcAft>
                <a:spcPts val="500"/>
              </a:spcAft>
              <a:buNone/>
            </a:pPr>
            <a:r>
              <a:rPr lang="en" sz="1800" b="1" dirty="0">
                <a:solidFill>
                  <a:srgbClr val="004242"/>
                </a:solidFill>
                <a:latin typeface="Helvetica Neue"/>
                <a:ea typeface="Helvetica Neue"/>
                <a:cs typeface="Helvetica Neue"/>
                <a:sym typeface="Helvetica Neue"/>
              </a:rPr>
              <a:t>Inspiration</a:t>
            </a:r>
          </a:p>
          <a:p>
            <a:pPr lvl="0" algn="r" rtl="0">
              <a:spcBef>
                <a:spcPts val="0"/>
              </a:spcBef>
              <a:spcAft>
                <a:spcPts val="400"/>
              </a:spcAft>
              <a:buNone/>
            </a:pPr>
            <a:r>
              <a:rPr lang="en" dirty="0">
                <a:solidFill>
                  <a:srgbClr val="222222"/>
                </a:solidFill>
                <a:highlight>
                  <a:srgbClr val="FFFFFF"/>
                </a:highlight>
                <a:latin typeface="Helvetica Neue"/>
                <a:ea typeface="Helvetica Neue"/>
                <a:cs typeface="Helvetica Neue"/>
                <a:sym typeface="Helvetica Neue"/>
              </a:rPr>
              <a:t>Stories</a:t>
            </a:r>
          </a:p>
          <a:p>
            <a:pPr lvl="0" algn="r" rtl="0">
              <a:spcBef>
                <a:spcPts val="0"/>
              </a:spcBef>
              <a:spcAft>
                <a:spcPts val="400"/>
              </a:spcAft>
              <a:buNone/>
            </a:pPr>
            <a:r>
              <a:rPr lang="en" dirty="0">
                <a:solidFill>
                  <a:srgbClr val="222222"/>
                </a:solidFill>
                <a:highlight>
                  <a:srgbClr val="FFFFFF"/>
                </a:highlight>
                <a:latin typeface="Helvetica Neue"/>
                <a:ea typeface="Helvetica Neue"/>
                <a:cs typeface="Helvetica Neue"/>
                <a:sym typeface="Helvetica Neue"/>
              </a:rPr>
              <a:t>Browsing</a:t>
            </a:r>
          </a:p>
          <a:p>
            <a:pPr lvl="0" algn="r" rtl="0">
              <a:spcBef>
                <a:spcPts val="0"/>
              </a:spcBef>
              <a:spcAft>
                <a:spcPts val="400"/>
              </a:spcAft>
              <a:buNone/>
            </a:pPr>
            <a:r>
              <a:rPr lang="en" dirty="0">
                <a:solidFill>
                  <a:srgbClr val="222222"/>
                </a:solidFill>
                <a:highlight>
                  <a:srgbClr val="FFFFFF"/>
                </a:highlight>
                <a:latin typeface="Helvetica Neue"/>
                <a:ea typeface="Helvetica Neue"/>
                <a:cs typeface="Helvetica Neue"/>
                <a:sym typeface="Helvetica Neue"/>
              </a:rPr>
              <a:t>Facebook Live</a:t>
            </a:r>
          </a:p>
          <a:p>
            <a:pPr lvl="0" algn="r" rtl="0">
              <a:spcBef>
                <a:spcPts val="0"/>
              </a:spcBef>
              <a:spcAft>
                <a:spcPts val="400"/>
              </a:spcAft>
              <a:buNone/>
            </a:pPr>
            <a:r>
              <a:rPr lang="en" dirty="0">
                <a:solidFill>
                  <a:srgbClr val="222222"/>
                </a:solidFill>
                <a:highlight>
                  <a:srgbClr val="FFFFFF"/>
                </a:highlight>
                <a:latin typeface="Helvetica Neue"/>
                <a:ea typeface="Helvetica Neue"/>
                <a:cs typeface="Helvetica Neue"/>
                <a:sym typeface="Helvetica Neue"/>
              </a:rPr>
              <a:t>Understanding</a:t>
            </a:r>
          </a:p>
          <a:p>
            <a:pPr lvl="0" algn="r" rtl="0">
              <a:spcBef>
                <a:spcPts val="0"/>
              </a:spcBef>
              <a:spcAft>
                <a:spcPts val="400"/>
              </a:spcAft>
              <a:buNone/>
            </a:pPr>
            <a:r>
              <a:rPr lang="en" dirty="0">
                <a:solidFill>
                  <a:srgbClr val="222222"/>
                </a:solidFill>
                <a:highlight>
                  <a:srgbClr val="FFFFFF"/>
                </a:highlight>
                <a:latin typeface="Helvetica Neue"/>
                <a:ea typeface="Helvetica Neue"/>
                <a:cs typeface="Helvetica Neue"/>
                <a:sym typeface="Helvetica Neue"/>
              </a:rPr>
              <a:t>Browsing</a:t>
            </a:r>
          </a:p>
          <a:p>
            <a:pPr lvl="0" algn="r" rtl="0">
              <a:spcBef>
                <a:spcPts val="0"/>
              </a:spcBef>
              <a:spcAft>
                <a:spcPts val="400"/>
              </a:spcAft>
              <a:buNone/>
            </a:pPr>
            <a:r>
              <a:rPr lang="en" dirty="0">
                <a:solidFill>
                  <a:srgbClr val="222222"/>
                </a:solidFill>
                <a:highlight>
                  <a:srgbClr val="FFFFFF"/>
                </a:highlight>
                <a:latin typeface="Helvetica Neue"/>
                <a:ea typeface="Helvetica Neue"/>
                <a:cs typeface="Helvetica Neue"/>
                <a:sym typeface="Helvetica Neue"/>
              </a:rPr>
              <a:t>General</a:t>
            </a:r>
          </a:p>
          <a:p>
            <a:pPr lvl="0" algn="r" rtl="0">
              <a:spcBef>
                <a:spcPts val="0"/>
              </a:spcBef>
              <a:spcAft>
                <a:spcPts val="400"/>
              </a:spcAft>
              <a:buNone/>
            </a:pPr>
            <a:r>
              <a:rPr lang="en" dirty="0">
                <a:solidFill>
                  <a:srgbClr val="222222"/>
                </a:solidFill>
                <a:highlight>
                  <a:srgbClr val="FFFFFF"/>
                </a:highlight>
                <a:latin typeface="Helvetica Neue"/>
                <a:ea typeface="Helvetica Neue"/>
                <a:cs typeface="Helvetica Neue"/>
                <a:sym typeface="Helvetica Neue"/>
              </a:rPr>
              <a:t>Lifestyle</a:t>
            </a:r>
          </a:p>
          <a:p>
            <a:pPr lvl="0" algn="r" rtl="0">
              <a:spcBef>
                <a:spcPts val="0"/>
              </a:spcBef>
              <a:spcAft>
                <a:spcPts val="400"/>
              </a:spcAft>
              <a:buNone/>
            </a:pPr>
            <a:r>
              <a:rPr lang="en" dirty="0">
                <a:solidFill>
                  <a:srgbClr val="222222"/>
                </a:solidFill>
                <a:highlight>
                  <a:srgbClr val="FFFFFF"/>
                </a:highlight>
                <a:latin typeface="Helvetica Neue"/>
                <a:ea typeface="Helvetica Neue"/>
                <a:cs typeface="Helvetica Neue"/>
                <a:sym typeface="Helvetica Neue"/>
              </a:rPr>
              <a:t>Curious</a:t>
            </a:r>
          </a:p>
          <a:p>
            <a:pPr lvl="0" algn="r" rtl="0">
              <a:spcBef>
                <a:spcPts val="0"/>
              </a:spcBef>
              <a:spcAft>
                <a:spcPts val="400"/>
              </a:spcAft>
              <a:buNone/>
            </a:pPr>
            <a:r>
              <a:rPr lang="en" dirty="0">
                <a:solidFill>
                  <a:srgbClr val="222222"/>
                </a:solidFill>
                <a:highlight>
                  <a:srgbClr val="FFFFFF"/>
                </a:highlight>
                <a:latin typeface="Helvetica Neue"/>
                <a:ea typeface="Helvetica Neue"/>
                <a:cs typeface="Helvetica Neue"/>
                <a:sym typeface="Helvetica Neue"/>
              </a:rPr>
              <a:t>What it’s </a:t>
            </a:r>
            <a:r>
              <a:rPr lang="en" i="1" dirty="0">
                <a:solidFill>
                  <a:srgbClr val="222222"/>
                </a:solidFill>
                <a:highlight>
                  <a:srgbClr val="FFFFFF"/>
                </a:highlight>
                <a:latin typeface="Helvetica Neue"/>
                <a:ea typeface="Helvetica Neue"/>
                <a:cs typeface="Helvetica Neue"/>
                <a:sym typeface="Helvetica Neue"/>
              </a:rPr>
              <a:t>like</a:t>
            </a:r>
            <a:r>
              <a:rPr lang="en" dirty="0">
                <a:solidFill>
                  <a:srgbClr val="222222"/>
                </a:solidFill>
                <a:highlight>
                  <a:srgbClr val="FFFFFF"/>
                </a:highlight>
                <a:latin typeface="Helvetica Neue"/>
                <a:ea typeface="Helvetica Neue"/>
                <a:cs typeface="Helvetica Neue"/>
                <a:sym typeface="Helvetica Neue"/>
              </a:rPr>
              <a:t/>
            </a:r>
            <a:br>
              <a:rPr lang="en" dirty="0">
                <a:solidFill>
                  <a:srgbClr val="222222"/>
                </a:solidFill>
                <a:highlight>
                  <a:srgbClr val="FFFFFF"/>
                </a:highlight>
                <a:latin typeface="Helvetica Neue"/>
                <a:ea typeface="Helvetica Neue"/>
                <a:cs typeface="Helvetica Neue"/>
                <a:sym typeface="Helvetica Neue"/>
              </a:rPr>
            </a:br>
            <a:r>
              <a:rPr lang="en" dirty="0">
                <a:solidFill>
                  <a:srgbClr val="222222"/>
                </a:solidFill>
                <a:highlight>
                  <a:srgbClr val="FFFFFF"/>
                </a:highlight>
                <a:latin typeface="Helvetica Neue"/>
                <a:ea typeface="Helvetica Neue"/>
                <a:cs typeface="Helvetica Neue"/>
                <a:sym typeface="Helvetica Neue"/>
              </a:rPr>
              <a:t>to study here</a:t>
            </a:r>
          </a:p>
          <a:p>
            <a:pPr lvl="0" algn="r" rtl="0">
              <a:spcBef>
                <a:spcPts val="0"/>
              </a:spcBef>
              <a:spcAft>
                <a:spcPts val="1000"/>
              </a:spcAft>
              <a:buNone/>
            </a:pPr>
            <a:endParaRPr dirty="0">
              <a:solidFill>
                <a:srgbClr val="252525"/>
              </a:solidFill>
              <a:latin typeface="Helvetica Neue"/>
              <a:ea typeface="Helvetica Neue"/>
              <a:cs typeface="Helvetica Neue"/>
              <a:sym typeface="Helvetica Neue"/>
            </a:endParaRPr>
          </a:p>
          <a:p>
            <a:pPr lvl="0" algn="r" rtl="0">
              <a:spcBef>
                <a:spcPts val="0"/>
              </a:spcBef>
              <a:spcAft>
                <a:spcPts val="1000"/>
              </a:spcAft>
              <a:buNone/>
            </a:pPr>
            <a:endParaRPr sz="1200" dirty="0">
              <a:solidFill>
                <a:srgbClr val="252525"/>
              </a:solidFill>
              <a:latin typeface="Helvetica Neue"/>
              <a:ea typeface="Helvetica Neue"/>
              <a:cs typeface="Helvetica Neue"/>
              <a:sym typeface="Helvetica Neue"/>
            </a:endParaRPr>
          </a:p>
          <a:p>
            <a:pPr lvl="0" algn="r" rtl="0">
              <a:spcBef>
                <a:spcPts val="0"/>
              </a:spcBef>
              <a:spcAft>
                <a:spcPts val="1000"/>
              </a:spcAft>
              <a:buNone/>
            </a:pPr>
            <a:endParaRPr sz="1000" dirty="0">
              <a:latin typeface="Helvetica Neue"/>
              <a:ea typeface="Helvetica Neue"/>
              <a:cs typeface="Helvetica Neue"/>
              <a:sym typeface="Helvetica Neue"/>
            </a:endParaRPr>
          </a:p>
        </p:txBody>
      </p:sp>
      <p:cxnSp>
        <p:nvCxnSpPr>
          <p:cNvPr id="306" name="Shape 306"/>
          <p:cNvCxnSpPr/>
          <p:nvPr/>
        </p:nvCxnSpPr>
        <p:spPr>
          <a:xfrm flipH="1">
            <a:off x="6826800" y="767675"/>
            <a:ext cx="21600" cy="2808600"/>
          </a:xfrm>
          <a:prstGeom prst="straightConnector1">
            <a:avLst/>
          </a:prstGeom>
          <a:noFill/>
          <a:ln w="9525" cap="flat" cmpd="sng">
            <a:solidFill>
              <a:schemeClr val="dk2"/>
            </a:solidFill>
            <a:prstDash val="solid"/>
            <a:round/>
            <a:headEnd type="none" w="lg" len="lg"/>
            <a:tailEnd type="none" w="lg" len="lg"/>
          </a:ln>
        </p:spPr>
      </p:cxnSp>
      <p:sp>
        <p:nvSpPr>
          <p:cNvPr id="307" name="Shape 307"/>
          <p:cNvSpPr txBox="1"/>
          <p:nvPr/>
        </p:nvSpPr>
        <p:spPr>
          <a:xfrm>
            <a:off x="5168550" y="4041950"/>
            <a:ext cx="3338100" cy="1077900"/>
          </a:xfrm>
          <a:prstGeom prst="rect">
            <a:avLst/>
          </a:prstGeom>
          <a:noFill/>
          <a:ln w="9525" cap="flat" cmpd="sng">
            <a:solidFill>
              <a:srgbClr val="929292"/>
            </a:solidFill>
            <a:prstDash val="solid"/>
            <a:round/>
            <a:headEnd type="none" w="med" len="med"/>
            <a:tailEnd type="none" w="med" len="med"/>
          </a:ln>
        </p:spPr>
        <p:txBody>
          <a:bodyPr lIns="91425" tIns="91425" rIns="91425" bIns="91425" anchor="ctr" anchorCtr="0">
            <a:noAutofit/>
          </a:bodyPr>
          <a:lstStyle/>
          <a:p>
            <a:pPr lvl="0" algn="ctr" rtl="0">
              <a:spcBef>
                <a:spcPts val="0"/>
              </a:spcBef>
              <a:buNone/>
            </a:pPr>
            <a:r>
              <a:rPr lang="en" sz="1200" b="1" dirty="0">
                <a:solidFill>
                  <a:srgbClr val="004242"/>
                </a:solidFill>
                <a:latin typeface="Helvetica Neue"/>
                <a:ea typeface="Helvetica Neue"/>
                <a:cs typeface="Helvetica Neue"/>
                <a:sym typeface="Helvetica Neue"/>
              </a:rPr>
              <a:t>* Remember, these are fluid groups. </a:t>
            </a:r>
            <a:r>
              <a:rPr lang="en" sz="1100" dirty="0">
                <a:latin typeface="Helvetica Neue"/>
                <a:ea typeface="Helvetica Neue"/>
                <a:cs typeface="Helvetica Neue"/>
                <a:sym typeface="Helvetica Neue"/>
              </a:rPr>
              <a:t>Inspiration-seekers often have tasks to complete; and information-seekers are not immune to a good story that reminds them why MIT is special.</a:t>
            </a:r>
          </a:p>
        </p:txBody>
      </p:sp>
    </p:spTree>
    <p:extLst>
      <p:ext uri="{BB962C8B-B14F-4D97-AF65-F5344CB8AC3E}">
        <p14:creationId xmlns:p14="http://schemas.microsoft.com/office/powerpoint/2010/main" val="396927060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39</a:t>
            </a:fld>
            <a:endParaRPr lang="en"/>
          </a:p>
        </p:txBody>
      </p:sp>
      <p:sp>
        <p:nvSpPr>
          <p:cNvPr id="237" name="Shape 237"/>
          <p:cNvSpPr txBox="1">
            <a:spLocks noGrp="1"/>
          </p:cNvSpPr>
          <p:nvPr>
            <p:ph type="title"/>
          </p:nvPr>
        </p:nvSpPr>
        <p:spPr>
          <a:xfrm>
            <a:off x="501650" y="82550"/>
            <a:ext cx="8140800" cy="476400"/>
          </a:xfrm>
          <a:prstGeom prst="rect">
            <a:avLst/>
          </a:prstGeom>
        </p:spPr>
        <p:txBody>
          <a:bodyPr lIns="44200" tIns="44200" rIns="44200" bIns="44200" anchor="ctr" anchorCtr="0">
            <a:noAutofit/>
          </a:bodyPr>
          <a:lstStyle/>
          <a:p>
            <a:pPr lvl="0" rtl="0">
              <a:spcBef>
                <a:spcPts val="0"/>
              </a:spcBef>
              <a:buNone/>
            </a:pPr>
            <a:r>
              <a:rPr lang="en">
                <a:solidFill>
                  <a:srgbClr val="666666"/>
                </a:solidFill>
              </a:rPr>
              <a:t>Prospective undergraduate student</a:t>
            </a:r>
          </a:p>
        </p:txBody>
      </p:sp>
      <p:pic>
        <p:nvPicPr>
          <p:cNvPr id="238" name="Shape 238"/>
          <p:cNvPicPr preferRelativeResize="0"/>
          <p:nvPr/>
        </p:nvPicPr>
        <p:blipFill>
          <a:blip r:embed="rId3">
            <a:alphaModFix/>
          </a:blip>
          <a:stretch>
            <a:fillRect/>
          </a:stretch>
        </p:blipFill>
        <p:spPr>
          <a:xfrm>
            <a:off x="50" y="594590"/>
            <a:ext cx="9143998" cy="4525817"/>
          </a:xfrm>
          <a:prstGeom prst="rect">
            <a:avLst/>
          </a:prstGeom>
          <a:noFill/>
          <a:ln>
            <a:noFill/>
          </a:ln>
        </p:spPr>
      </p:pic>
      <p:sp>
        <p:nvSpPr>
          <p:cNvPr id="2" name="Donut 1"/>
          <p:cNvSpPr/>
          <p:nvPr/>
        </p:nvSpPr>
        <p:spPr>
          <a:xfrm>
            <a:off x="8318039" y="2477354"/>
            <a:ext cx="410039" cy="404350"/>
          </a:xfrm>
          <a:prstGeom prst="donut">
            <a:avLst/>
          </a:prstGeom>
          <a:solidFill>
            <a:srgbClr val="FF0000"/>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3" name="TextBox 2"/>
          <p:cNvSpPr txBox="1"/>
          <p:nvPr/>
        </p:nvSpPr>
        <p:spPr>
          <a:xfrm>
            <a:off x="8191384" y="2015689"/>
            <a:ext cx="902131" cy="461665"/>
          </a:xfrm>
          <a:prstGeom prst="rect">
            <a:avLst/>
          </a:prstGeom>
          <a:noFill/>
        </p:spPr>
        <p:txBody>
          <a:bodyPr wrap="square" rtlCol="0">
            <a:spAutoFit/>
          </a:bodyPr>
          <a:lstStyle/>
          <a:p>
            <a:r>
              <a:rPr lang="en-US" sz="1200" b="1" dirty="0" smtClean="0">
                <a:latin typeface="Helvetica Neue"/>
                <a:cs typeface="Helvetica Neue"/>
              </a:rPr>
              <a:t>Major selection</a:t>
            </a:r>
            <a:endParaRPr lang="en-US" sz="1200" b="1" dirty="0">
              <a:latin typeface="Helvetica Neue"/>
              <a:cs typeface="Helvetica Neue"/>
            </a:endParaRPr>
          </a:p>
        </p:txBody>
      </p:sp>
    </p:spTree>
    <p:extLst>
      <p:ext uri="{BB962C8B-B14F-4D97-AF65-F5344CB8AC3E}">
        <p14:creationId xmlns:p14="http://schemas.microsoft.com/office/powerpoint/2010/main" val="67779502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lvl="0" rtl="0">
              <a:spcBef>
                <a:spcPts val="0"/>
              </a:spcBef>
              <a:buNone/>
            </a:pPr>
            <a:fld id="{00000000-1234-1234-1234-123412341234}" type="slidenum">
              <a:rPr lang="en" smtClean="0"/>
              <a:t>4</a:t>
            </a:fld>
            <a:endParaRPr lang="en"/>
          </a:p>
        </p:txBody>
      </p:sp>
      <p:sp>
        <p:nvSpPr>
          <p:cNvPr id="5" name="Content Placeholder 2"/>
          <p:cNvSpPr txBox="1">
            <a:spLocks/>
          </p:cNvSpPr>
          <p:nvPr/>
        </p:nvSpPr>
        <p:spPr>
          <a:xfrm>
            <a:off x="504701" y="1168400"/>
            <a:ext cx="8351431" cy="5321300"/>
          </a:xfrm>
          <a:prstGeom prst="rect">
            <a:avLst/>
          </a:prstGeom>
        </p:spPr>
        <p:txBody>
          <a:bodyPr/>
          <a:lstStyle>
            <a:lvl1pPr marL="342900" indent="-342900" algn="l" rtl="0" eaLnBrk="0" fontAlgn="base" hangingPunct="0">
              <a:spcBef>
                <a:spcPct val="20000"/>
              </a:spcBef>
              <a:spcAft>
                <a:spcPct val="0"/>
              </a:spcAft>
              <a:defRPr sz="2400">
                <a:solidFill>
                  <a:schemeClr val="tx2"/>
                </a:solidFill>
                <a:latin typeface="Corbel"/>
                <a:ea typeface="+mn-ea"/>
                <a:cs typeface="Corbel"/>
              </a:defRPr>
            </a:lvl1pPr>
            <a:lvl2pPr marL="742950" indent="-285750" algn="l" rtl="0" eaLnBrk="0" fontAlgn="base" hangingPunct="0">
              <a:spcBef>
                <a:spcPct val="20000"/>
              </a:spcBef>
              <a:spcAft>
                <a:spcPct val="0"/>
              </a:spcAft>
              <a:buFont typeface="Arial" pitchFamily="34" charset="0"/>
              <a:buChar char="•"/>
              <a:defRPr sz="2000">
                <a:solidFill>
                  <a:schemeClr val="tx2"/>
                </a:solidFill>
                <a:latin typeface="Corbel"/>
                <a:cs typeface="Corbel"/>
              </a:defRPr>
            </a:lvl2pPr>
            <a:lvl3pPr marL="1143000" indent="-228600" algn="l" rtl="0" eaLnBrk="0" fontAlgn="base" hangingPunct="0">
              <a:spcBef>
                <a:spcPct val="20000"/>
              </a:spcBef>
              <a:spcAft>
                <a:spcPct val="0"/>
              </a:spcAft>
              <a:buFont typeface="Wingdings" pitchFamily="2" charset="2"/>
              <a:buChar char="§"/>
              <a:defRPr sz="2000">
                <a:solidFill>
                  <a:schemeClr val="tx2"/>
                </a:solidFill>
                <a:latin typeface="Corbel"/>
                <a:cs typeface="Corbel"/>
              </a:defRPr>
            </a:lvl3pPr>
            <a:lvl4pPr marL="1600200" indent="-228600" algn="l" rtl="0" eaLnBrk="0" fontAlgn="base" hangingPunct="0">
              <a:spcBef>
                <a:spcPct val="20000"/>
              </a:spcBef>
              <a:spcAft>
                <a:spcPct val="0"/>
              </a:spcAft>
              <a:buChar char="–"/>
              <a:defRPr>
                <a:solidFill>
                  <a:schemeClr val="tx2"/>
                </a:solidFill>
                <a:latin typeface="Corbel"/>
                <a:cs typeface="Corbel"/>
              </a:defRPr>
            </a:lvl4pPr>
            <a:lvl5pPr marL="2057400" indent="-228600" algn="l" rtl="0" eaLnBrk="0" fontAlgn="base" hangingPunct="0">
              <a:spcBef>
                <a:spcPct val="20000"/>
              </a:spcBef>
              <a:spcAft>
                <a:spcPct val="0"/>
              </a:spcAft>
              <a:buChar char="»"/>
              <a:defRPr>
                <a:solidFill>
                  <a:schemeClr val="tx2"/>
                </a:solidFill>
                <a:latin typeface="Corbel"/>
                <a:cs typeface="Corbel"/>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Arial"/>
              <a:buChar char="•"/>
            </a:pPr>
            <a:r>
              <a:rPr lang="en-US" dirty="0" smtClean="0">
                <a:latin typeface="Franklin Gothic Medium"/>
                <a:cs typeface="Franklin Gothic Medium"/>
              </a:rPr>
              <a:t>Understanding our reputation/audiences</a:t>
            </a:r>
          </a:p>
          <a:p>
            <a:pPr lvl="1">
              <a:buFont typeface="Arial"/>
              <a:buChar char="•"/>
            </a:pPr>
            <a:r>
              <a:rPr lang="en-US" dirty="0" smtClean="0">
                <a:latin typeface="Franklin Gothic Book"/>
                <a:cs typeface="Franklin Gothic Book"/>
              </a:rPr>
              <a:t>VP for </a:t>
            </a:r>
            <a:r>
              <a:rPr lang="en-US" dirty="0" err="1" smtClean="0">
                <a:latin typeface="Franklin Gothic Book"/>
                <a:cs typeface="Franklin Gothic Book"/>
              </a:rPr>
              <a:t>Comms</a:t>
            </a:r>
            <a:r>
              <a:rPr lang="en-US" dirty="0" smtClean="0">
                <a:latin typeface="Franklin Gothic Book"/>
                <a:cs typeface="Franklin Gothic Book"/>
              </a:rPr>
              <a:t> just completed a global reputational survey</a:t>
            </a:r>
            <a:endParaRPr lang="en-US" dirty="0">
              <a:latin typeface="Franklin Gothic Book"/>
              <a:cs typeface="Franklin Gothic Book"/>
            </a:endParaRPr>
          </a:p>
          <a:p>
            <a:pPr lvl="1">
              <a:buFont typeface="Arial"/>
              <a:buChar char="•"/>
            </a:pPr>
            <a:r>
              <a:rPr lang="en-US" dirty="0" smtClean="0">
                <a:latin typeface="Franklin Gothic Book"/>
                <a:cs typeface="Franklin Gothic Book"/>
              </a:rPr>
              <a:t>Exploration committee on improving the visitor experience </a:t>
            </a:r>
            <a:endParaRPr lang="en-US" dirty="0" smtClean="0">
              <a:latin typeface="Franklin Gothic Book"/>
              <a:cs typeface="Franklin Gothic Book"/>
            </a:endParaRPr>
          </a:p>
          <a:p>
            <a:pPr lvl="1">
              <a:buFont typeface="Arial"/>
              <a:buChar char="•"/>
            </a:pPr>
            <a:r>
              <a:rPr lang="en-US" dirty="0" smtClean="0">
                <a:latin typeface="Franklin Gothic Book"/>
                <a:cs typeface="Franklin Gothic Book"/>
              </a:rPr>
              <a:t>Working with admissions to enhance marketing efforts</a:t>
            </a:r>
            <a:r>
              <a:rPr lang="en-US" dirty="0" smtClean="0">
                <a:latin typeface="Franklin Gothic Book"/>
                <a:cs typeface="Franklin Gothic Book"/>
              </a:rPr>
              <a:t/>
            </a:r>
            <a:br>
              <a:rPr lang="en-US" dirty="0" smtClean="0">
                <a:latin typeface="Franklin Gothic Book"/>
                <a:cs typeface="Franklin Gothic Book"/>
              </a:rPr>
            </a:br>
            <a:endParaRPr lang="en-US" dirty="0" smtClean="0">
              <a:latin typeface="Franklin Gothic Book"/>
              <a:cs typeface="Franklin Gothic Book"/>
            </a:endParaRPr>
          </a:p>
          <a:p>
            <a:pPr>
              <a:buFont typeface="Arial"/>
              <a:buChar char="•"/>
            </a:pPr>
            <a:r>
              <a:rPr lang="en-US" dirty="0" smtClean="0">
                <a:latin typeface="Franklin Gothic Medium"/>
                <a:cs typeface="Franklin Gothic Medium"/>
              </a:rPr>
              <a:t>Facilitating connections</a:t>
            </a:r>
          </a:p>
          <a:p>
            <a:pPr lvl="1">
              <a:buFont typeface="Arial"/>
              <a:buChar char="•"/>
            </a:pPr>
            <a:r>
              <a:rPr lang="en-US" dirty="0" smtClean="0">
                <a:latin typeface="Franklin Gothic Book"/>
                <a:cs typeface="Franklin Gothic Book"/>
              </a:rPr>
              <a:t>Corporations, local businesses (beyond just ILP/TLO)</a:t>
            </a:r>
          </a:p>
          <a:p>
            <a:pPr lvl="1">
              <a:buFont typeface="Arial"/>
              <a:buChar char="•"/>
            </a:pPr>
            <a:endParaRPr lang="en-US" dirty="0">
              <a:latin typeface="Franklin Gothic Book"/>
              <a:cs typeface="Franklin Gothic Book"/>
            </a:endParaRPr>
          </a:p>
          <a:p>
            <a:pPr>
              <a:buFont typeface="Arial"/>
              <a:buChar char="•"/>
            </a:pPr>
            <a:r>
              <a:rPr lang="en-US" dirty="0" smtClean="0">
                <a:latin typeface="Franklin Gothic Medium"/>
                <a:cs typeface="Franklin Gothic Medium"/>
              </a:rPr>
              <a:t>Improving alumni + friends communications</a:t>
            </a:r>
          </a:p>
          <a:p>
            <a:pPr lvl="1">
              <a:buFont typeface="Arial"/>
              <a:buChar char="•"/>
            </a:pPr>
            <a:r>
              <a:rPr lang="en-US" dirty="0" smtClean="0">
                <a:latin typeface="Franklin Gothic Book"/>
                <a:cs typeface="Franklin Gothic Book"/>
              </a:rPr>
              <a:t>Working with MIT AA on </a:t>
            </a:r>
            <a:r>
              <a:rPr lang="en-US" dirty="0" smtClean="0">
                <a:latin typeface="Franklin Gothic Book"/>
                <a:cs typeface="Franklin Gothic Book"/>
              </a:rPr>
              <a:t>efforts to better coordinate alumni outreach and engagement </a:t>
            </a:r>
            <a:endParaRPr lang="en-US" sz="1200" dirty="0">
              <a:latin typeface="Franklin Gothic Book"/>
              <a:cs typeface="Franklin Gothic Book"/>
            </a:endParaRPr>
          </a:p>
        </p:txBody>
      </p:sp>
      <p:sp>
        <p:nvSpPr>
          <p:cNvPr id="6" name="Shape 90"/>
          <p:cNvSpPr txBox="1">
            <a:spLocks noGrp="1"/>
          </p:cNvSpPr>
          <p:nvPr>
            <p:ph type="title"/>
          </p:nvPr>
        </p:nvSpPr>
        <p:spPr>
          <a:xfrm>
            <a:off x="501650" y="82550"/>
            <a:ext cx="8140800" cy="476400"/>
          </a:xfrm>
          <a:prstGeom prst="rect">
            <a:avLst/>
          </a:prstGeom>
        </p:spPr>
        <p:txBody>
          <a:bodyPr lIns="44200" tIns="44200" rIns="44200" bIns="44200" anchor="ctr" anchorCtr="0">
            <a:noAutofit/>
          </a:bodyPr>
          <a:lstStyle/>
          <a:p>
            <a:pPr lvl="0">
              <a:spcBef>
                <a:spcPts val="0"/>
              </a:spcBef>
              <a:buNone/>
            </a:pPr>
            <a:r>
              <a:rPr lang="en-US" dirty="0" smtClean="0">
                <a:solidFill>
                  <a:srgbClr val="666666"/>
                </a:solidFill>
              </a:rPr>
              <a:t>Our </a:t>
            </a:r>
            <a:r>
              <a:rPr lang="en-US" dirty="0" smtClean="0">
                <a:solidFill>
                  <a:srgbClr val="666666"/>
                </a:solidFill>
              </a:rPr>
              <a:t>response to date</a:t>
            </a:r>
            <a:endParaRPr lang="en" dirty="0">
              <a:solidFill>
                <a:srgbClr val="666666"/>
              </a:solidFill>
            </a:endParaRPr>
          </a:p>
        </p:txBody>
      </p:sp>
      <p:sp>
        <p:nvSpPr>
          <p:cNvPr id="8" name="Text Placeholder 1"/>
          <p:cNvSpPr txBox="1">
            <a:spLocks/>
          </p:cNvSpPr>
          <p:nvPr/>
        </p:nvSpPr>
        <p:spPr>
          <a:xfrm>
            <a:off x="0" y="636776"/>
            <a:ext cx="9144000" cy="739943"/>
          </a:xfrm>
          <a:prstGeom prst="rect">
            <a:avLst/>
          </a:prstGeom>
        </p:spPr>
        <p:txBody>
          <a:bodyPr/>
          <a:lstStyle>
            <a:lvl1pPr marL="342900" indent="-342900" algn="l" rtl="0" eaLnBrk="0" fontAlgn="base" hangingPunct="0">
              <a:spcBef>
                <a:spcPct val="20000"/>
              </a:spcBef>
              <a:spcAft>
                <a:spcPct val="0"/>
              </a:spcAft>
              <a:defRPr sz="2400">
                <a:solidFill>
                  <a:schemeClr val="tx2"/>
                </a:solidFill>
                <a:latin typeface="Franklin Gothic Book"/>
                <a:ea typeface="+mn-ea"/>
                <a:cs typeface="Franklin Gothic Book"/>
              </a:defRPr>
            </a:lvl1pPr>
            <a:lvl2pPr marL="742950" indent="-285750" algn="l" rtl="0" eaLnBrk="0" fontAlgn="base" hangingPunct="0">
              <a:spcBef>
                <a:spcPct val="20000"/>
              </a:spcBef>
              <a:spcAft>
                <a:spcPct val="0"/>
              </a:spcAft>
              <a:buFont typeface="Arial" pitchFamily="34" charset="0"/>
              <a:buChar char="•"/>
              <a:defRPr sz="2000">
                <a:solidFill>
                  <a:schemeClr val="tx2"/>
                </a:solidFill>
                <a:latin typeface="Franklin Gothic Book"/>
                <a:cs typeface="Franklin Gothic Book"/>
              </a:defRPr>
            </a:lvl2pPr>
            <a:lvl3pPr marL="1143000" indent="-228600" algn="l" rtl="0" eaLnBrk="0" fontAlgn="base" hangingPunct="0">
              <a:spcBef>
                <a:spcPct val="20000"/>
              </a:spcBef>
              <a:spcAft>
                <a:spcPct val="0"/>
              </a:spcAft>
              <a:buFont typeface="Wingdings" pitchFamily="2" charset="2"/>
              <a:buChar char="§"/>
              <a:defRPr sz="2000">
                <a:solidFill>
                  <a:schemeClr val="tx2"/>
                </a:solidFill>
                <a:latin typeface="Franklin Gothic Book"/>
                <a:cs typeface="Franklin Gothic Book"/>
              </a:defRPr>
            </a:lvl3pPr>
            <a:lvl4pPr marL="1600200" indent="-228600" algn="l" rtl="0" eaLnBrk="0" fontAlgn="base" hangingPunct="0">
              <a:spcBef>
                <a:spcPct val="20000"/>
              </a:spcBef>
              <a:spcAft>
                <a:spcPct val="0"/>
              </a:spcAft>
              <a:buChar char="–"/>
              <a:defRPr>
                <a:solidFill>
                  <a:schemeClr val="tx2"/>
                </a:solidFill>
                <a:latin typeface="Franklin Gothic Book"/>
                <a:cs typeface="Franklin Gothic Book"/>
              </a:defRPr>
            </a:lvl4pPr>
            <a:lvl5pPr marL="2057400" indent="-228600" algn="l" rtl="0" eaLnBrk="0" fontAlgn="base" hangingPunct="0">
              <a:spcBef>
                <a:spcPct val="20000"/>
              </a:spcBef>
              <a:spcAft>
                <a:spcPct val="0"/>
              </a:spcAft>
              <a:buChar char="»"/>
              <a:defRPr>
                <a:solidFill>
                  <a:schemeClr val="tx2"/>
                </a:solidFill>
                <a:latin typeface="Franklin Gothic Book"/>
                <a:cs typeface="Franklin Gothic Book"/>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spcBef>
                <a:spcPts val="924"/>
              </a:spcBef>
            </a:pPr>
            <a:r>
              <a:rPr lang="en-US" sz="3000" b="1" dirty="0" smtClean="0">
                <a:solidFill>
                  <a:srgbClr val="960026"/>
                </a:solidFill>
                <a:latin typeface="Helvetica 85 Heavy"/>
                <a:cs typeface="Helvetica 85 Heavy"/>
              </a:rPr>
              <a:t>Supporting Institute level efforts</a:t>
            </a:r>
            <a:endParaRPr lang="en-US" sz="3000" b="1" dirty="0" smtClean="0">
              <a:latin typeface="Helvetica 85 Heavy"/>
              <a:cs typeface="Helvetica 85 Heavy"/>
            </a:endParaRPr>
          </a:p>
        </p:txBody>
      </p:sp>
    </p:spTree>
    <p:extLst>
      <p:ext uri="{BB962C8B-B14F-4D97-AF65-F5344CB8AC3E}">
        <p14:creationId xmlns:p14="http://schemas.microsoft.com/office/powerpoint/2010/main" val="3889496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40</a:t>
            </a:fld>
            <a:endParaRPr lang="en"/>
          </a:p>
        </p:txBody>
      </p:sp>
      <p:sp>
        <p:nvSpPr>
          <p:cNvPr id="244" name="Shape 244"/>
          <p:cNvSpPr txBox="1">
            <a:spLocks noGrp="1"/>
          </p:cNvSpPr>
          <p:nvPr>
            <p:ph type="title"/>
          </p:nvPr>
        </p:nvSpPr>
        <p:spPr>
          <a:xfrm>
            <a:off x="501650" y="82550"/>
            <a:ext cx="8140800" cy="476400"/>
          </a:xfrm>
          <a:prstGeom prst="rect">
            <a:avLst/>
          </a:prstGeom>
        </p:spPr>
        <p:txBody>
          <a:bodyPr lIns="44200" tIns="44200" rIns="44200" bIns="44200" anchor="ctr" anchorCtr="0">
            <a:noAutofit/>
          </a:bodyPr>
          <a:lstStyle/>
          <a:p>
            <a:pPr lvl="0" rtl="0">
              <a:spcBef>
                <a:spcPts val="0"/>
              </a:spcBef>
              <a:buNone/>
            </a:pPr>
            <a:r>
              <a:rPr lang="en">
                <a:solidFill>
                  <a:srgbClr val="666666"/>
                </a:solidFill>
              </a:rPr>
              <a:t>Prospective graduate student</a:t>
            </a:r>
          </a:p>
        </p:txBody>
      </p:sp>
      <p:pic>
        <p:nvPicPr>
          <p:cNvPr id="245" name="Shape 245"/>
          <p:cNvPicPr preferRelativeResize="0"/>
          <p:nvPr/>
        </p:nvPicPr>
        <p:blipFill>
          <a:blip r:embed="rId3">
            <a:alphaModFix/>
          </a:blip>
          <a:stretch>
            <a:fillRect/>
          </a:stretch>
        </p:blipFill>
        <p:spPr>
          <a:xfrm>
            <a:off x="50" y="594590"/>
            <a:ext cx="9143998" cy="4525817"/>
          </a:xfrm>
          <a:prstGeom prst="rect">
            <a:avLst/>
          </a:prstGeom>
          <a:noFill/>
          <a:ln>
            <a:noFill/>
          </a:ln>
        </p:spPr>
      </p:pic>
    </p:spTree>
    <p:extLst>
      <p:ext uri="{BB962C8B-B14F-4D97-AF65-F5344CB8AC3E}">
        <p14:creationId xmlns:p14="http://schemas.microsoft.com/office/powerpoint/2010/main" val="58533559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sldNum" idx="12"/>
          </p:nvPr>
        </p:nvSpPr>
        <p:spPr>
          <a:xfrm>
            <a:off x="8446725" y="5274555"/>
            <a:ext cx="4110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41</a:t>
            </a:fld>
            <a:endParaRPr lang="en"/>
          </a:p>
        </p:txBody>
      </p:sp>
      <p:sp>
        <p:nvSpPr>
          <p:cNvPr id="251" name="Shape 251"/>
          <p:cNvSpPr txBox="1"/>
          <p:nvPr/>
        </p:nvSpPr>
        <p:spPr>
          <a:xfrm>
            <a:off x="5072864" y="1452475"/>
            <a:ext cx="3650400" cy="2812800"/>
          </a:xfrm>
          <a:prstGeom prst="rect">
            <a:avLst/>
          </a:prstGeom>
          <a:noFill/>
          <a:ln>
            <a:noFill/>
          </a:ln>
        </p:spPr>
        <p:txBody>
          <a:bodyPr lIns="91425" tIns="91425" rIns="91425" bIns="91425" anchor="t" anchorCtr="0">
            <a:noAutofit/>
          </a:bodyPr>
          <a:lstStyle/>
          <a:p>
            <a:pPr lvl="0" algn="ctr" rtl="0">
              <a:spcBef>
                <a:spcPts val="0"/>
              </a:spcBef>
              <a:buNone/>
            </a:pPr>
            <a:r>
              <a:rPr lang="en" sz="6000" b="1" dirty="0">
                <a:solidFill>
                  <a:srgbClr val="FFFFFF"/>
                </a:solidFill>
                <a:latin typeface="Helvetica Neue"/>
                <a:ea typeface="Helvetica Neue"/>
                <a:cs typeface="Helvetica Neue"/>
                <a:sym typeface="Helvetica Neue"/>
              </a:rPr>
              <a:t>MIT</a:t>
            </a:r>
          </a:p>
          <a:p>
            <a:pPr lvl="0" algn="ctr" rtl="0">
              <a:spcBef>
                <a:spcPts val="0"/>
              </a:spcBef>
              <a:spcAft>
                <a:spcPts val="400"/>
              </a:spcAft>
              <a:buNone/>
            </a:pPr>
            <a:endParaRPr dirty="0">
              <a:solidFill>
                <a:srgbClr val="FFFFFF"/>
              </a:solidFill>
              <a:latin typeface="Helvetica Neue"/>
              <a:ea typeface="Helvetica Neue"/>
              <a:cs typeface="Helvetica Neue"/>
              <a:sym typeface="Helvetica Neue"/>
            </a:endParaRPr>
          </a:p>
          <a:p>
            <a:pPr lvl="0" algn="ctr" rtl="0">
              <a:lnSpc>
                <a:spcPct val="115000"/>
              </a:lnSpc>
              <a:spcBef>
                <a:spcPts val="0"/>
              </a:spcBef>
              <a:spcAft>
                <a:spcPts val="400"/>
              </a:spcAft>
              <a:buNone/>
            </a:pPr>
            <a:r>
              <a:rPr lang="en-US" sz="1800" dirty="0" smtClean="0">
                <a:solidFill>
                  <a:srgbClr val="FFFFFF"/>
                </a:solidFill>
                <a:latin typeface="Helvetica Neue"/>
                <a:ea typeface="Helvetica Neue"/>
                <a:cs typeface="Helvetica Neue"/>
                <a:sym typeface="Helvetica Neue"/>
              </a:rPr>
              <a:t>Prospective undergraduates</a:t>
            </a:r>
            <a:endParaRPr lang="en" sz="1200" dirty="0">
              <a:solidFill>
                <a:srgbClr val="FFFFFF"/>
              </a:solidFill>
              <a:latin typeface="Helvetica Neue"/>
              <a:ea typeface="Helvetica Neue"/>
              <a:cs typeface="Helvetica Neue"/>
              <a:sym typeface="Helvetica Neue"/>
            </a:endParaRPr>
          </a:p>
        </p:txBody>
      </p:sp>
      <p:cxnSp>
        <p:nvCxnSpPr>
          <p:cNvPr id="252" name="Shape 252"/>
          <p:cNvCxnSpPr/>
          <p:nvPr/>
        </p:nvCxnSpPr>
        <p:spPr>
          <a:xfrm flipH="1">
            <a:off x="4537487" y="660449"/>
            <a:ext cx="4800" cy="3997500"/>
          </a:xfrm>
          <a:prstGeom prst="straightConnector1">
            <a:avLst/>
          </a:prstGeom>
          <a:noFill/>
          <a:ln w="28575" cap="flat" cmpd="sng">
            <a:solidFill>
              <a:srgbClr val="FFFFFF"/>
            </a:solidFill>
            <a:prstDash val="solid"/>
            <a:round/>
            <a:headEnd type="none" w="lg" len="lg"/>
            <a:tailEnd type="none" w="lg" len="lg"/>
          </a:ln>
        </p:spPr>
      </p:cxnSp>
      <p:sp>
        <p:nvSpPr>
          <p:cNvPr id="253" name="Shape 253"/>
          <p:cNvSpPr/>
          <p:nvPr/>
        </p:nvSpPr>
        <p:spPr>
          <a:xfrm>
            <a:off x="0" y="0"/>
            <a:ext cx="4654200" cy="5296200"/>
          </a:xfrm>
          <a:prstGeom prst="rect">
            <a:avLst/>
          </a:prstGeom>
          <a:solidFill>
            <a:srgbClr val="66062C"/>
          </a:solidFill>
          <a:ln>
            <a:noFill/>
          </a:ln>
        </p:spPr>
        <p:txBody>
          <a:bodyPr lIns="91425" tIns="91425" rIns="91425" bIns="91425" anchor="ctr" anchorCtr="0">
            <a:noAutofit/>
          </a:bodyPr>
          <a:lstStyle/>
          <a:p>
            <a:pPr lvl="0" rtl="0">
              <a:spcBef>
                <a:spcPts val="0"/>
              </a:spcBef>
              <a:buNone/>
            </a:pPr>
            <a:endParaRPr dirty="0">
              <a:solidFill>
                <a:srgbClr val="660000"/>
              </a:solidFill>
            </a:endParaRPr>
          </a:p>
        </p:txBody>
      </p:sp>
      <p:sp>
        <p:nvSpPr>
          <p:cNvPr id="254" name="Shape 254"/>
          <p:cNvSpPr txBox="1"/>
          <p:nvPr/>
        </p:nvSpPr>
        <p:spPr>
          <a:xfrm>
            <a:off x="551364" y="1452375"/>
            <a:ext cx="3650400" cy="2812800"/>
          </a:xfrm>
          <a:prstGeom prst="rect">
            <a:avLst/>
          </a:prstGeom>
          <a:noFill/>
          <a:ln>
            <a:noFill/>
          </a:ln>
        </p:spPr>
        <p:txBody>
          <a:bodyPr lIns="91425" tIns="91425" rIns="91425" bIns="91425" anchor="t" anchorCtr="0">
            <a:noAutofit/>
          </a:bodyPr>
          <a:lstStyle/>
          <a:p>
            <a:pPr lvl="0" algn="ctr" rtl="0">
              <a:spcBef>
                <a:spcPts val="0"/>
              </a:spcBef>
              <a:buNone/>
            </a:pPr>
            <a:r>
              <a:rPr lang="en" sz="6000" b="1" dirty="0">
                <a:solidFill>
                  <a:srgbClr val="FFFFFF"/>
                </a:solidFill>
                <a:latin typeface="Helvetica Neue"/>
                <a:ea typeface="Helvetica Neue"/>
                <a:cs typeface="Helvetica Neue"/>
                <a:sym typeface="Helvetica Neue"/>
              </a:rPr>
              <a:t>DLCs</a:t>
            </a:r>
          </a:p>
          <a:p>
            <a:pPr lvl="0" algn="ctr" rtl="0">
              <a:spcBef>
                <a:spcPts val="0"/>
              </a:spcBef>
              <a:spcAft>
                <a:spcPts val="400"/>
              </a:spcAft>
              <a:buNone/>
            </a:pPr>
            <a:endParaRPr dirty="0">
              <a:solidFill>
                <a:srgbClr val="FFFFFF"/>
              </a:solidFill>
              <a:latin typeface="Helvetica Neue"/>
              <a:ea typeface="Helvetica Neue"/>
              <a:cs typeface="Helvetica Neue"/>
              <a:sym typeface="Helvetica Neue"/>
            </a:endParaRPr>
          </a:p>
          <a:p>
            <a:pPr lvl="0" algn="ctr" rtl="0">
              <a:lnSpc>
                <a:spcPct val="115000"/>
              </a:lnSpc>
              <a:spcBef>
                <a:spcPts val="0"/>
              </a:spcBef>
              <a:spcAft>
                <a:spcPts val="400"/>
              </a:spcAft>
              <a:buNone/>
            </a:pPr>
            <a:r>
              <a:rPr lang="en-US" sz="1800" dirty="0" smtClean="0">
                <a:solidFill>
                  <a:srgbClr val="FFFFFF"/>
                </a:solidFill>
                <a:latin typeface="Helvetica Neue"/>
                <a:ea typeface="Helvetica Neue"/>
                <a:cs typeface="Helvetica Neue"/>
                <a:sym typeface="Helvetica Neue"/>
              </a:rPr>
              <a:t>Graduate students and faculty</a:t>
            </a:r>
            <a:endParaRPr lang="en" sz="1800" dirty="0">
              <a:solidFill>
                <a:srgbClr val="FFFFFF"/>
              </a:solidFill>
              <a:latin typeface="Helvetica Neue"/>
              <a:ea typeface="Helvetica Neue"/>
              <a:cs typeface="Helvetica Neue"/>
              <a:sym typeface="Helvetica Neue"/>
            </a:endParaRPr>
          </a:p>
        </p:txBody>
      </p:sp>
      <p:sp>
        <p:nvSpPr>
          <p:cNvPr id="2" name="TextBox 1"/>
          <p:cNvSpPr txBox="1"/>
          <p:nvPr/>
        </p:nvSpPr>
        <p:spPr>
          <a:xfrm>
            <a:off x="2765061" y="4111386"/>
            <a:ext cx="3778278" cy="830997"/>
          </a:xfrm>
          <a:prstGeom prst="rect">
            <a:avLst/>
          </a:prstGeom>
          <a:noFill/>
        </p:spPr>
        <p:txBody>
          <a:bodyPr wrap="square" rtlCol="0">
            <a:spAutoFit/>
          </a:bodyPr>
          <a:lstStyle/>
          <a:p>
            <a:pPr algn="ctr"/>
            <a:r>
              <a:rPr lang="en-US" sz="2400" i="1" dirty="0" smtClean="0">
                <a:solidFill>
                  <a:srgbClr val="FFFFFF"/>
                </a:solidFill>
              </a:rPr>
              <a:t>(Of course it’s not quite this simple</a:t>
            </a:r>
            <a:r>
              <a:rPr lang="mr-IN" sz="2400" i="1" dirty="0" smtClean="0">
                <a:solidFill>
                  <a:srgbClr val="FFFFFF"/>
                </a:solidFill>
              </a:rPr>
              <a:t>…</a:t>
            </a:r>
            <a:r>
              <a:rPr lang="en-US" sz="2400" i="1" dirty="0" smtClean="0">
                <a:solidFill>
                  <a:srgbClr val="FFFFFF"/>
                </a:solidFill>
              </a:rPr>
              <a:t>)</a:t>
            </a:r>
            <a:endParaRPr lang="en-US" sz="2400" i="1" dirty="0">
              <a:solidFill>
                <a:srgbClr val="FFFFFF"/>
              </a:solidFill>
            </a:endParaRPr>
          </a:p>
        </p:txBody>
      </p:sp>
    </p:spTree>
    <p:extLst>
      <p:ext uri="{BB962C8B-B14F-4D97-AF65-F5344CB8AC3E}">
        <p14:creationId xmlns:p14="http://schemas.microsoft.com/office/powerpoint/2010/main" val="55483383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Shape 357"/>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42</a:t>
            </a:fld>
            <a:endParaRPr lang="en"/>
          </a:p>
        </p:txBody>
      </p:sp>
      <p:sp>
        <p:nvSpPr>
          <p:cNvPr id="358" name="Shape 358"/>
          <p:cNvSpPr txBox="1"/>
          <p:nvPr/>
        </p:nvSpPr>
        <p:spPr>
          <a:xfrm>
            <a:off x="446975" y="625150"/>
            <a:ext cx="4726800" cy="4556100"/>
          </a:xfrm>
          <a:prstGeom prst="rect">
            <a:avLst/>
          </a:prstGeom>
          <a:noFill/>
          <a:ln>
            <a:noFill/>
          </a:ln>
        </p:spPr>
        <p:txBody>
          <a:bodyPr lIns="91425" tIns="91425" rIns="91425" bIns="91425" anchor="t" anchorCtr="0">
            <a:noAutofit/>
          </a:bodyPr>
          <a:lstStyle/>
          <a:p>
            <a:pPr lvl="0" rtl="0">
              <a:spcBef>
                <a:spcPts val="0"/>
              </a:spcBef>
              <a:spcAft>
                <a:spcPts val="1000"/>
              </a:spcAft>
              <a:buNone/>
            </a:pPr>
            <a:r>
              <a:rPr lang="en" sz="2400" b="1" dirty="0">
                <a:solidFill>
                  <a:srgbClr val="004242"/>
                </a:solidFill>
                <a:latin typeface="Helvetica Neue"/>
                <a:ea typeface="Helvetica Neue"/>
                <a:cs typeface="Helvetica Neue"/>
                <a:sym typeface="Helvetica Neue"/>
              </a:rPr>
              <a:t>Matching Audiences to Channels</a:t>
            </a:r>
          </a:p>
          <a:p>
            <a:pPr lvl="0" rtl="0">
              <a:spcBef>
                <a:spcPts val="0"/>
              </a:spcBef>
              <a:spcAft>
                <a:spcPts val="1000"/>
              </a:spcAft>
              <a:buNone/>
            </a:pPr>
            <a:r>
              <a:rPr lang="en" sz="1100" dirty="0">
                <a:solidFill>
                  <a:srgbClr val="252525"/>
                </a:solidFill>
                <a:latin typeface="Helvetica Neue"/>
                <a:ea typeface="Helvetica Neue"/>
                <a:cs typeface="Helvetica Neue"/>
                <a:sym typeface="Helvetica Neue"/>
              </a:rPr>
              <a:t>Over the years, DLCs have expanded into multiple platforms, in many cases without a clear strategy or unique value proposition to offer audiences. This proliferation of channels has resulted in audience attention being scattered across multiple accounts, none of which tells the whole story of engineering at MIT. The net result—from a user’s perspective—is a fragmented, confusing, uneven representation of engineering at MIT.</a:t>
            </a:r>
          </a:p>
          <a:p>
            <a:pPr lvl="0" rtl="0">
              <a:spcBef>
                <a:spcPts val="0"/>
              </a:spcBef>
              <a:spcAft>
                <a:spcPts val="1000"/>
              </a:spcAft>
              <a:buNone/>
            </a:pPr>
            <a:r>
              <a:rPr lang="en" sz="1100" dirty="0">
                <a:solidFill>
                  <a:srgbClr val="252525"/>
                </a:solidFill>
                <a:latin typeface="Helvetica Neue"/>
                <a:ea typeface="Helvetica Neue"/>
                <a:cs typeface="Helvetica Neue"/>
                <a:sym typeface="Helvetica Neue"/>
              </a:rPr>
              <a:t>We recommend that, with the exception of Facebook, DLCs’ social media accounts be retired and rolled into a single SoE-level account. DLC audiences on most of these platforms are too small and unengaged to justify the time spent maintaining them. SoE social accounts should be operated by communicators charged with curating a mix of content from all DLCs that inspires and informs, depending on the nature of the social platform. </a:t>
            </a:r>
          </a:p>
          <a:p>
            <a:pPr lvl="0" rtl="0">
              <a:spcBef>
                <a:spcPts val="0"/>
              </a:spcBef>
              <a:spcAft>
                <a:spcPts val="1000"/>
              </a:spcAft>
              <a:buNone/>
            </a:pPr>
            <a:r>
              <a:rPr lang="en" sz="1100" dirty="0">
                <a:solidFill>
                  <a:srgbClr val="252525"/>
                </a:solidFill>
                <a:latin typeface="Helvetica Neue"/>
                <a:ea typeface="Helvetica Neue"/>
                <a:cs typeface="Helvetica Neue"/>
                <a:sym typeface="Helvetica Neue"/>
              </a:rPr>
              <a:t>Integration at the school level will allow DLCs to spend more time optimizing their communications work to provide the most utility to their information-seeking audiences.</a:t>
            </a:r>
          </a:p>
          <a:p>
            <a:pPr lvl="0" rtl="0">
              <a:spcBef>
                <a:spcPts val="0"/>
              </a:spcBef>
              <a:spcAft>
                <a:spcPts val="1000"/>
              </a:spcAft>
              <a:buNone/>
            </a:pPr>
            <a:endParaRPr sz="1100" dirty="0">
              <a:solidFill>
                <a:srgbClr val="252525"/>
              </a:solidFill>
              <a:latin typeface="Helvetica Neue"/>
              <a:ea typeface="Helvetica Neue"/>
              <a:cs typeface="Helvetica Neue"/>
              <a:sym typeface="Helvetica Neue"/>
            </a:endParaRPr>
          </a:p>
        </p:txBody>
      </p:sp>
      <p:sp>
        <p:nvSpPr>
          <p:cNvPr id="359" name="Shape 359"/>
          <p:cNvSpPr txBox="1"/>
          <p:nvPr/>
        </p:nvSpPr>
        <p:spPr>
          <a:xfrm>
            <a:off x="5910350" y="718450"/>
            <a:ext cx="2624100" cy="4556100"/>
          </a:xfrm>
          <a:prstGeom prst="rect">
            <a:avLst/>
          </a:prstGeom>
          <a:noFill/>
          <a:ln>
            <a:noFill/>
          </a:ln>
        </p:spPr>
        <p:txBody>
          <a:bodyPr lIns="91425" tIns="91425" rIns="91425" bIns="91425" anchor="t" anchorCtr="0">
            <a:noAutofit/>
          </a:bodyPr>
          <a:lstStyle/>
          <a:p>
            <a:pPr lvl="0" rtl="0">
              <a:spcBef>
                <a:spcPts val="0"/>
              </a:spcBef>
              <a:spcAft>
                <a:spcPts val="1000"/>
              </a:spcAft>
              <a:buNone/>
            </a:pPr>
            <a:r>
              <a:rPr lang="en-US" sz="1800" b="1" dirty="0" smtClean="0">
                <a:solidFill>
                  <a:srgbClr val="252525"/>
                </a:solidFill>
                <a:latin typeface="Helvetica Neue"/>
                <a:ea typeface="Helvetica Neue"/>
                <a:cs typeface="Helvetica Neue"/>
                <a:sym typeface="Helvetica Neue"/>
              </a:rPr>
              <a:t>MIT/</a:t>
            </a:r>
            <a:r>
              <a:rPr lang="en" sz="1800" b="1" dirty="0" smtClean="0">
                <a:solidFill>
                  <a:srgbClr val="252525"/>
                </a:solidFill>
                <a:latin typeface="Helvetica Neue"/>
                <a:ea typeface="Helvetica Neue"/>
                <a:cs typeface="Helvetica Neue"/>
                <a:sym typeface="Helvetica Neue"/>
              </a:rPr>
              <a:t>S</a:t>
            </a:r>
            <a:r>
              <a:rPr lang="en-US" sz="1800" b="1" dirty="0" smtClean="0">
                <a:solidFill>
                  <a:srgbClr val="252525"/>
                </a:solidFill>
                <a:latin typeface="Helvetica Neue"/>
                <a:ea typeface="Helvetica Neue"/>
                <a:cs typeface="Helvetica Neue"/>
                <a:sym typeface="Helvetica Neue"/>
              </a:rPr>
              <a:t>o</a:t>
            </a:r>
            <a:r>
              <a:rPr lang="en" sz="1800" b="1" dirty="0" smtClean="0">
                <a:solidFill>
                  <a:srgbClr val="252525"/>
                </a:solidFill>
                <a:latin typeface="Helvetica Neue"/>
                <a:ea typeface="Helvetica Neue"/>
                <a:cs typeface="Helvetica Neue"/>
                <a:sym typeface="Helvetica Neue"/>
              </a:rPr>
              <a:t>E</a:t>
            </a:r>
            <a:endParaRPr lang="en" sz="1800" b="1" dirty="0">
              <a:solidFill>
                <a:srgbClr val="252525"/>
              </a:solidFill>
              <a:latin typeface="Helvetica Neue"/>
              <a:ea typeface="Helvetica Neue"/>
              <a:cs typeface="Helvetica Neue"/>
              <a:sym typeface="Helvetica Neue"/>
            </a:endParaRPr>
          </a:p>
          <a:p>
            <a:pPr lvl="0" rtl="0">
              <a:spcBef>
                <a:spcPts val="0"/>
              </a:spcBef>
              <a:spcAft>
                <a:spcPts val="1000"/>
              </a:spcAft>
              <a:buNone/>
            </a:pPr>
            <a:r>
              <a:rPr lang="en-US" dirty="0" smtClean="0">
                <a:solidFill>
                  <a:srgbClr val="004242"/>
                </a:solidFill>
                <a:latin typeface="Helvetica Neue"/>
                <a:ea typeface="Helvetica Neue"/>
                <a:cs typeface="Helvetica Neue"/>
                <a:sym typeface="Helvetica Neue"/>
              </a:rPr>
              <a:t>W</a:t>
            </a:r>
            <a:r>
              <a:rPr lang="en" dirty="0" smtClean="0">
                <a:solidFill>
                  <a:srgbClr val="004242"/>
                </a:solidFill>
                <a:latin typeface="Helvetica Neue"/>
                <a:ea typeface="Helvetica Neue"/>
                <a:cs typeface="Helvetica Neue"/>
                <a:sym typeface="Helvetica Neue"/>
              </a:rPr>
              <a:t>ebsite </a:t>
            </a:r>
            <a:endParaRPr lang="en" dirty="0">
              <a:solidFill>
                <a:srgbClr val="004242"/>
              </a:solidFill>
              <a:latin typeface="Helvetica Neue"/>
              <a:ea typeface="Helvetica Neue"/>
              <a:cs typeface="Helvetica Neue"/>
              <a:sym typeface="Helvetica Neue"/>
            </a:endParaRPr>
          </a:p>
          <a:p>
            <a:pPr lvl="0" rtl="0">
              <a:spcBef>
                <a:spcPts val="0"/>
              </a:spcBef>
              <a:spcAft>
                <a:spcPts val="1000"/>
              </a:spcAft>
              <a:buNone/>
            </a:pPr>
            <a:r>
              <a:rPr lang="en" dirty="0">
                <a:solidFill>
                  <a:srgbClr val="004242"/>
                </a:solidFill>
                <a:latin typeface="Helvetica Neue"/>
                <a:ea typeface="Helvetica Neue"/>
                <a:cs typeface="Helvetica Neue"/>
                <a:sym typeface="Helvetica Neue"/>
              </a:rPr>
              <a:t>Facebook</a:t>
            </a:r>
          </a:p>
          <a:p>
            <a:pPr lvl="0" rtl="0">
              <a:spcBef>
                <a:spcPts val="0"/>
              </a:spcBef>
              <a:spcAft>
                <a:spcPts val="1000"/>
              </a:spcAft>
              <a:buNone/>
            </a:pPr>
            <a:r>
              <a:rPr lang="en" dirty="0">
                <a:solidFill>
                  <a:srgbClr val="004242"/>
                </a:solidFill>
                <a:latin typeface="Helvetica Neue"/>
                <a:ea typeface="Helvetica Neue"/>
                <a:cs typeface="Helvetica Neue"/>
                <a:sym typeface="Helvetica Neue"/>
              </a:rPr>
              <a:t>Twitter</a:t>
            </a:r>
          </a:p>
          <a:p>
            <a:pPr lvl="0" rtl="0">
              <a:spcBef>
                <a:spcPts val="0"/>
              </a:spcBef>
              <a:spcAft>
                <a:spcPts val="1000"/>
              </a:spcAft>
              <a:buNone/>
            </a:pPr>
            <a:r>
              <a:rPr lang="en" dirty="0">
                <a:solidFill>
                  <a:srgbClr val="004242"/>
                </a:solidFill>
                <a:latin typeface="Helvetica Neue"/>
                <a:ea typeface="Helvetica Neue"/>
                <a:cs typeface="Helvetica Neue"/>
                <a:sym typeface="Helvetica Neue"/>
              </a:rPr>
              <a:t>Email</a:t>
            </a:r>
          </a:p>
          <a:p>
            <a:pPr lvl="0" rtl="0">
              <a:spcBef>
                <a:spcPts val="0"/>
              </a:spcBef>
              <a:spcAft>
                <a:spcPts val="1000"/>
              </a:spcAft>
              <a:buNone/>
            </a:pPr>
            <a:r>
              <a:rPr lang="en" dirty="0">
                <a:solidFill>
                  <a:srgbClr val="004242"/>
                </a:solidFill>
                <a:latin typeface="Helvetica Neue"/>
                <a:ea typeface="Helvetica Neue"/>
                <a:cs typeface="Helvetica Neue"/>
                <a:sym typeface="Helvetica Neue"/>
              </a:rPr>
              <a:t>YouTube</a:t>
            </a:r>
          </a:p>
          <a:p>
            <a:pPr lvl="0" rtl="0">
              <a:spcBef>
                <a:spcPts val="0"/>
              </a:spcBef>
              <a:spcAft>
                <a:spcPts val="1000"/>
              </a:spcAft>
              <a:buNone/>
            </a:pPr>
            <a:r>
              <a:rPr lang="en" dirty="0" smtClean="0">
                <a:solidFill>
                  <a:srgbClr val="004242"/>
                </a:solidFill>
                <a:latin typeface="Helvetica Neue"/>
                <a:ea typeface="Helvetica Neue"/>
                <a:cs typeface="Helvetica Neue"/>
                <a:sym typeface="Helvetica Neue"/>
              </a:rPr>
              <a:t>Instagram</a:t>
            </a:r>
            <a:endParaRPr lang="en" dirty="0">
              <a:solidFill>
                <a:srgbClr val="004242"/>
              </a:solidFill>
              <a:latin typeface="Helvetica Neue"/>
              <a:ea typeface="Helvetica Neue"/>
              <a:cs typeface="Helvetica Neue"/>
              <a:sym typeface="Helvetica Neue"/>
            </a:endParaRPr>
          </a:p>
          <a:p>
            <a:pPr lvl="0" rtl="0">
              <a:spcBef>
                <a:spcPts val="0"/>
              </a:spcBef>
              <a:spcAft>
                <a:spcPts val="1000"/>
              </a:spcAft>
              <a:buNone/>
            </a:pPr>
            <a:r>
              <a:rPr lang="en" sz="1800" b="1" dirty="0">
                <a:solidFill>
                  <a:srgbClr val="252525"/>
                </a:solidFill>
                <a:latin typeface="Helvetica Neue"/>
                <a:ea typeface="Helvetica Neue"/>
                <a:cs typeface="Helvetica Neue"/>
                <a:sym typeface="Helvetica Neue"/>
              </a:rPr>
              <a:t>DLCs</a:t>
            </a:r>
          </a:p>
          <a:p>
            <a:pPr lvl="0" rtl="0">
              <a:spcBef>
                <a:spcPts val="0"/>
              </a:spcBef>
              <a:spcAft>
                <a:spcPts val="1000"/>
              </a:spcAft>
              <a:buNone/>
            </a:pPr>
            <a:r>
              <a:rPr lang="en" dirty="0">
                <a:solidFill>
                  <a:srgbClr val="004242"/>
                </a:solidFill>
                <a:latin typeface="Helvetica Neue"/>
                <a:ea typeface="Helvetica Neue"/>
                <a:cs typeface="Helvetica Neue"/>
                <a:sym typeface="Helvetica Neue"/>
              </a:rPr>
              <a:t>Site </a:t>
            </a:r>
          </a:p>
          <a:p>
            <a:pPr lvl="0" rtl="0">
              <a:spcBef>
                <a:spcPts val="0"/>
              </a:spcBef>
              <a:spcAft>
                <a:spcPts val="1000"/>
              </a:spcAft>
              <a:buNone/>
            </a:pPr>
            <a:r>
              <a:rPr lang="en" dirty="0">
                <a:solidFill>
                  <a:srgbClr val="004242"/>
                </a:solidFill>
                <a:latin typeface="Helvetica Neue"/>
                <a:ea typeface="Helvetica Neue"/>
                <a:cs typeface="Helvetica Neue"/>
                <a:sym typeface="Helvetica Neue"/>
              </a:rPr>
              <a:t>Facebook</a:t>
            </a:r>
          </a:p>
          <a:p>
            <a:pPr lvl="0" rtl="0">
              <a:spcBef>
                <a:spcPts val="0"/>
              </a:spcBef>
              <a:spcAft>
                <a:spcPts val="1000"/>
              </a:spcAft>
              <a:buNone/>
            </a:pPr>
            <a:r>
              <a:rPr lang="en" dirty="0">
                <a:solidFill>
                  <a:srgbClr val="004242"/>
                </a:solidFill>
                <a:latin typeface="Helvetica Neue"/>
                <a:ea typeface="Helvetica Neue"/>
                <a:cs typeface="Helvetica Neue"/>
                <a:sym typeface="Helvetica Neue"/>
              </a:rPr>
              <a:t>Email</a:t>
            </a:r>
          </a:p>
        </p:txBody>
      </p:sp>
    </p:spTree>
    <p:extLst>
      <p:ext uri="{BB962C8B-B14F-4D97-AF65-F5344CB8AC3E}">
        <p14:creationId xmlns:p14="http://schemas.microsoft.com/office/powerpoint/2010/main" val="118345617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Shape 259" descr="MIT_reach_graphic2.png"/>
          <p:cNvPicPr preferRelativeResize="0"/>
          <p:nvPr/>
        </p:nvPicPr>
        <p:blipFill rotWithShape="1">
          <a:blip r:embed="rId3">
            <a:alphaModFix/>
          </a:blip>
          <a:srcRect t="3756" b="7865"/>
          <a:stretch/>
        </p:blipFill>
        <p:spPr>
          <a:xfrm>
            <a:off x="710225" y="0"/>
            <a:ext cx="8082822" cy="5711955"/>
          </a:xfrm>
          <a:prstGeom prst="rect">
            <a:avLst/>
          </a:prstGeom>
          <a:noFill/>
          <a:ln>
            <a:noFill/>
          </a:ln>
        </p:spPr>
      </p:pic>
      <p:sp>
        <p:nvSpPr>
          <p:cNvPr id="260" name="Shape 260"/>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43</a:t>
            </a:fld>
            <a:endParaRPr lang="en"/>
          </a:p>
        </p:txBody>
      </p:sp>
    </p:spTree>
    <p:extLst>
      <p:ext uri="{BB962C8B-B14F-4D97-AF65-F5344CB8AC3E}">
        <p14:creationId xmlns:p14="http://schemas.microsoft.com/office/powerpoint/2010/main" val="77677666"/>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Shape 118"/>
          <p:cNvSpPr txBox="1"/>
          <p:nvPr/>
        </p:nvSpPr>
        <p:spPr>
          <a:xfrm>
            <a:off x="446975" y="661000"/>
            <a:ext cx="8087474" cy="4497900"/>
          </a:xfrm>
          <a:prstGeom prst="rect">
            <a:avLst/>
          </a:prstGeom>
          <a:noFill/>
          <a:ln>
            <a:noFill/>
          </a:ln>
        </p:spPr>
        <p:txBody>
          <a:bodyPr lIns="91425" tIns="91425" rIns="91425" bIns="91425" anchor="t" anchorCtr="0">
            <a:noAutofit/>
          </a:bodyPr>
          <a:lstStyle/>
          <a:p>
            <a:pPr lvl="0" rtl="0">
              <a:lnSpc>
                <a:spcPct val="115000"/>
              </a:lnSpc>
              <a:spcBef>
                <a:spcPts val="0"/>
              </a:spcBef>
              <a:spcAft>
                <a:spcPts val="1000"/>
              </a:spcAft>
              <a:buNone/>
            </a:pPr>
            <a:r>
              <a:rPr lang="en-US" sz="2400" b="1" dirty="0" smtClean="0">
                <a:solidFill>
                  <a:srgbClr val="004242"/>
                </a:solidFill>
                <a:latin typeface="Helvetica Neue"/>
                <a:ea typeface="Helvetica Neue"/>
                <a:cs typeface="Helvetica Neue"/>
                <a:sym typeface="Helvetica Neue"/>
              </a:rPr>
              <a:t>What’s missing?</a:t>
            </a:r>
            <a:endParaRPr lang="en" sz="2400" b="1" dirty="0">
              <a:solidFill>
                <a:srgbClr val="004242"/>
              </a:solidFill>
              <a:latin typeface="Helvetica Neue"/>
              <a:ea typeface="Helvetica Neue"/>
              <a:cs typeface="Helvetica Neue"/>
              <a:sym typeface="Helvetica Neue"/>
            </a:endParaRPr>
          </a:p>
          <a:p>
            <a:pPr marL="457200" lvl="0" indent="-228600" rtl="0">
              <a:lnSpc>
                <a:spcPct val="115000"/>
              </a:lnSpc>
              <a:spcBef>
                <a:spcPts val="0"/>
              </a:spcBef>
              <a:buClr>
                <a:srgbClr val="252525"/>
              </a:buClr>
              <a:buFont typeface="Helvetica Neue"/>
              <a:buAutoNum type="arabicPeriod"/>
            </a:pPr>
            <a:r>
              <a:rPr lang="en-US" dirty="0" smtClean="0">
                <a:solidFill>
                  <a:srgbClr val="252525"/>
                </a:solidFill>
                <a:latin typeface="Helvetica Neue"/>
                <a:ea typeface="Helvetica Neue"/>
                <a:cs typeface="Helvetica Neue"/>
                <a:sym typeface="Helvetica Neue"/>
              </a:rPr>
              <a:t>Clarity of purpose</a:t>
            </a:r>
            <a:endParaRPr lang="en" dirty="0">
              <a:solidFill>
                <a:srgbClr val="252525"/>
              </a:solidFill>
              <a:latin typeface="Helvetica Neue"/>
              <a:ea typeface="Helvetica Neue"/>
              <a:cs typeface="Helvetica Neue"/>
              <a:sym typeface="Helvetica Neue"/>
            </a:endParaRPr>
          </a:p>
          <a:p>
            <a:pPr lvl="0" rtl="0">
              <a:lnSpc>
                <a:spcPct val="115000"/>
              </a:lnSpc>
              <a:spcBef>
                <a:spcPts val="0"/>
              </a:spcBef>
              <a:buNone/>
            </a:pPr>
            <a:endParaRPr sz="600" dirty="0">
              <a:solidFill>
                <a:srgbClr val="252525"/>
              </a:solidFill>
              <a:latin typeface="Helvetica Neue"/>
              <a:ea typeface="Helvetica Neue"/>
              <a:cs typeface="Helvetica Neue"/>
              <a:sym typeface="Helvetica Neue"/>
            </a:endParaRPr>
          </a:p>
          <a:p>
            <a:pPr marL="457200" lvl="0" indent="-228600" rtl="0">
              <a:lnSpc>
                <a:spcPct val="115000"/>
              </a:lnSpc>
              <a:spcBef>
                <a:spcPts val="0"/>
              </a:spcBef>
              <a:buClr>
                <a:srgbClr val="252525"/>
              </a:buClr>
              <a:buFont typeface="Helvetica Neue"/>
              <a:buAutoNum type="arabicPeriod"/>
            </a:pPr>
            <a:r>
              <a:rPr lang="en-US" dirty="0" smtClean="0">
                <a:solidFill>
                  <a:srgbClr val="252525"/>
                </a:solidFill>
                <a:latin typeface="Helvetica Neue"/>
                <a:ea typeface="Helvetica Neue"/>
                <a:cs typeface="Helvetica Neue"/>
                <a:sym typeface="Helvetica Neue"/>
              </a:rPr>
              <a:t>Data</a:t>
            </a:r>
            <a:endParaRPr lang="en" dirty="0">
              <a:solidFill>
                <a:srgbClr val="252525"/>
              </a:solidFill>
              <a:latin typeface="Helvetica Neue"/>
              <a:ea typeface="Helvetica Neue"/>
              <a:cs typeface="Helvetica Neue"/>
              <a:sym typeface="Helvetica Neue"/>
            </a:endParaRPr>
          </a:p>
          <a:p>
            <a:pPr lvl="0">
              <a:lnSpc>
                <a:spcPct val="115000"/>
              </a:lnSpc>
            </a:pPr>
            <a:endParaRPr lang="en-US" sz="600" dirty="0">
              <a:solidFill>
                <a:srgbClr val="252525"/>
              </a:solidFill>
              <a:latin typeface="Helvetica Neue"/>
              <a:ea typeface="Helvetica Neue"/>
              <a:cs typeface="Helvetica Neue"/>
              <a:sym typeface="Helvetica Neue"/>
            </a:endParaRPr>
          </a:p>
          <a:p>
            <a:pPr marL="457200" lvl="0" indent="-228600">
              <a:lnSpc>
                <a:spcPct val="115000"/>
              </a:lnSpc>
              <a:buClr>
                <a:srgbClr val="252525"/>
              </a:buClr>
              <a:buFont typeface="Helvetica Neue"/>
              <a:buAutoNum type="arabicPeriod"/>
            </a:pPr>
            <a:r>
              <a:rPr lang="en-US" dirty="0" smtClean="0">
                <a:solidFill>
                  <a:srgbClr val="252525"/>
                </a:solidFill>
                <a:latin typeface="Helvetica Neue"/>
                <a:ea typeface="Helvetica Neue"/>
                <a:cs typeface="Helvetica Neue"/>
                <a:sym typeface="Helvetica Neue"/>
              </a:rPr>
              <a:t>Measurability </a:t>
            </a:r>
          </a:p>
          <a:p>
            <a:pPr lvl="0">
              <a:lnSpc>
                <a:spcPct val="115000"/>
              </a:lnSpc>
            </a:pPr>
            <a:endParaRPr lang="en-US" sz="600" dirty="0">
              <a:solidFill>
                <a:srgbClr val="252525"/>
              </a:solidFill>
              <a:latin typeface="Helvetica Neue"/>
              <a:ea typeface="Helvetica Neue"/>
              <a:cs typeface="Helvetica Neue"/>
              <a:sym typeface="Helvetica Neue"/>
            </a:endParaRPr>
          </a:p>
          <a:p>
            <a:pPr marL="457200" lvl="0" indent="-228600">
              <a:lnSpc>
                <a:spcPct val="115000"/>
              </a:lnSpc>
              <a:buClr>
                <a:srgbClr val="252525"/>
              </a:buClr>
              <a:buFont typeface="Helvetica Neue"/>
              <a:buAutoNum type="arabicPeriod"/>
            </a:pPr>
            <a:r>
              <a:rPr lang="en-US" dirty="0">
                <a:solidFill>
                  <a:srgbClr val="252525"/>
                </a:solidFill>
                <a:latin typeface="Helvetica Neue"/>
                <a:ea typeface="Helvetica Neue"/>
                <a:cs typeface="Helvetica Neue"/>
                <a:sym typeface="Helvetica Neue"/>
              </a:rPr>
              <a:t>Coordination</a:t>
            </a:r>
          </a:p>
          <a:p>
            <a:pPr marL="228600" lvl="0">
              <a:lnSpc>
                <a:spcPct val="115000"/>
              </a:lnSpc>
              <a:buClr>
                <a:srgbClr val="252525"/>
              </a:buClr>
            </a:pPr>
            <a:endParaRPr lang="en-US" dirty="0" smtClean="0">
              <a:solidFill>
                <a:srgbClr val="252525"/>
              </a:solidFill>
              <a:latin typeface="Helvetica Neue"/>
              <a:ea typeface="Helvetica Neue"/>
              <a:cs typeface="Helvetica Neue"/>
              <a:sym typeface="Helvetica Neue"/>
            </a:endParaRPr>
          </a:p>
          <a:p>
            <a:pPr lvl="0">
              <a:lnSpc>
                <a:spcPct val="115000"/>
              </a:lnSpc>
            </a:pPr>
            <a:endParaRPr lang="en-US" sz="600" dirty="0" smtClean="0">
              <a:solidFill>
                <a:srgbClr val="252525"/>
              </a:solidFill>
              <a:latin typeface="Helvetica Neue"/>
              <a:ea typeface="Helvetica Neue"/>
              <a:cs typeface="Helvetica Neue"/>
              <a:sym typeface="Helvetica Neue"/>
            </a:endParaRPr>
          </a:p>
          <a:p>
            <a:pPr marL="457200" lvl="0" indent="-228600">
              <a:lnSpc>
                <a:spcPct val="115000"/>
              </a:lnSpc>
              <a:buClr>
                <a:srgbClr val="252525"/>
              </a:buClr>
              <a:buFont typeface="Helvetica Neue"/>
              <a:buAutoNum type="arabicPeriod"/>
            </a:pPr>
            <a:endParaRPr lang="en-US" dirty="0">
              <a:solidFill>
                <a:srgbClr val="252525"/>
              </a:solidFill>
              <a:latin typeface="Helvetica Neue"/>
              <a:ea typeface="Helvetica Neue"/>
              <a:cs typeface="Helvetica Neue"/>
              <a:sym typeface="Helvetica Neue"/>
            </a:endParaRPr>
          </a:p>
        </p:txBody>
      </p:sp>
      <p:sp>
        <p:nvSpPr>
          <p:cNvPr id="119" name="Shape 119"/>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44</a:t>
            </a:fld>
            <a:endParaRPr lang="en"/>
          </a:p>
        </p:txBody>
      </p:sp>
    </p:spTree>
    <p:extLst>
      <p:ext uri="{BB962C8B-B14F-4D97-AF65-F5344CB8AC3E}">
        <p14:creationId xmlns:p14="http://schemas.microsoft.com/office/powerpoint/2010/main" val="43928210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Shape 118"/>
          <p:cNvSpPr txBox="1"/>
          <p:nvPr/>
        </p:nvSpPr>
        <p:spPr>
          <a:xfrm>
            <a:off x="446975" y="661000"/>
            <a:ext cx="8087474" cy="4497900"/>
          </a:xfrm>
          <a:prstGeom prst="rect">
            <a:avLst/>
          </a:prstGeom>
          <a:noFill/>
          <a:ln>
            <a:noFill/>
          </a:ln>
        </p:spPr>
        <p:txBody>
          <a:bodyPr lIns="91425" tIns="91425" rIns="91425" bIns="91425" anchor="t" anchorCtr="0">
            <a:noAutofit/>
          </a:bodyPr>
          <a:lstStyle/>
          <a:p>
            <a:pPr lvl="0" rtl="0">
              <a:lnSpc>
                <a:spcPct val="115000"/>
              </a:lnSpc>
              <a:spcBef>
                <a:spcPts val="0"/>
              </a:spcBef>
              <a:spcAft>
                <a:spcPts val="1000"/>
              </a:spcAft>
              <a:buNone/>
            </a:pPr>
            <a:r>
              <a:rPr lang="en-US" sz="2400" b="1" dirty="0" smtClean="0">
                <a:solidFill>
                  <a:srgbClr val="004242"/>
                </a:solidFill>
                <a:latin typeface="Helvetica Neue"/>
                <a:ea typeface="Helvetica Neue"/>
                <a:cs typeface="Helvetica Neue"/>
                <a:sym typeface="Helvetica Neue"/>
              </a:rPr>
              <a:t>What’s changing?</a:t>
            </a:r>
            <a:endParaRPr lang="en" sz="2400" b="1" dirty="0">
              <a:solidFill>
                <a:srgbClr val="004242"/>
              </a:solidFill>
              <a:latin typeface="Helvetica Neue"/>
              <a:ea typeface="Helvetica Neue"/>
              <a:cs typeface="Helvetica Neue"/>
              <a:sym typeface="Helvetica Neue"/>
            </a:endParaRPr>
          </a:p>
          <a:p>
            <a:pPr marL="457200" lvl="0" indent="-228600" rtl="0">
              <a:lnSpc>
                <a:spcPct val="115000"/>
              </a:lnSpc>
              <a:spcBef>
                <a:spcPts val="0"/>
              </a:spcBef>
              <a:buClr>
                <a:srgbClr val="252525"/>
              </a:buClr>
              <a:buFont typeface="Helvetica Neue"/>
              <a:buAutoNum type="arabicPeriod"/>
            </a:pPr>
            <a:r>
              <a:rPr lang="en-US" dirty="0" smtClean="0">
                <a:solidFill>
                  <a:srgbClr val="252525"/>
                </a:solidFill>
                <a:latin typeface="Helvetica Neue"/>
                <a:ea typeface="Helvetica Neue"/>
                <a:cs typeface="Helvetica Neue"/>
                <a:sym typeface="Helvetica Neue"/>
              </a:rPr>
              <a:t>Clarity of purpose: Starting here (we hope), but still in the works</a:t>
            </a:r>
            <a:r>
              <a:rPr lang="mr-IN" dirty="0" smtClean="0">
                <a:solidFill>
                  <a:srgbClr val="252525"/>
                </a:solidFill>
                <a:latin typeface="Helvetica Neue"/>
                <a:ea typeface="Helvetica Neue"/>
                <a:cs typeface="Helvetica Neue"/>
                <a:sym typeface="Helvetica Neue"/>
              </a:rPr>
              <a:t>…</a:t>
            </a:r>
            <a:endParaRPr lang="en" dirty="0">
              <a:solidFill>
                <a:srgbClr val="252525"/>
              </a:solidFill>
              <a:latin typeface="Helvetica Neue"/>
              <a:ea typeface="Helvetica Neue"/>
              <a:cs typeface="Helvetica Neue"/>
              <a:sym typeface="Helvetica Neue"/>
            </a:endParaRPr>
          </a:p>
          <a:p>
            <a:pPr lvl="0" rtl="0">
              <a:lnSpc>
                <a:spcPct val="115000"/>
              </a:lnSpc>
              <a:spcBef>
                <a:spcPts val="0"/>
              </a:spcBef>
              <a:buNone/>
            </a:pPr>
            <a:endParaRPr sz="600" dirty="0">
              <a:solidFill>
                <a:srgbClr val="252525"/>
              </a:solidFill>
              <a:latin typeface="Helvetica Neue"/>
              <a:ea typeface="Helvetica Neue"/>
              <a:cs typeface="Helvetica Neue"/>
              <a:sym typeface="Helvetica Neue"/>
            </a:endParaRPr>
          </a:p>
          <a:p>
            <a:pPr marL="457200" lvl="0" indent="-228600" rtl="0">
              <a:lnSpc>
                <a:spcPct val="115000"/>
              </a:lnSpc>
              <a:spcBef>
                <a:spcPts val="0"/>
              </a:spcBef>
              <a:buClr>
                <a:srgbClr val="252525"/>
              </a:buClr>
              <a:buFont typeface="Helvetica Neue"/>
              <a:buAutoNum type="arabicPeriod"/>
            </a:pPr>
            <a:r>
              <a:rPr lang="en-US" dirty="0" smtClean="0">
                <a:solidFill>
                  <a:srgbClr val="252525"/>
                </a:solidFill>
                <a:latin typeface="Helvetica Neue"/>
                <a:ea typeface="Helvetica Neue"/>
                <a:cs typeface="Helvetica Neue"/>
                <a:sym typeface="Helvetica Neue"/>
              </a:rPr>
              <a:t>Data: Also starting here, but real KPIs are DLC-specific and TBD</a:t>
            </a:r>
            <a:endParaRPr lang="en" dirty="0">
              <a:solidFill>
                <a:srgbClr val="252525"/>
              </a:solidFill>
              <a:latin typeface="Helvetica Neue"/>
              <a:ea typeface="Helvetica Neue"/>
              <a:cs typeface="Helvetica Neue"/>
              <a:sym typeface="Helvetica Neue"/>
            </a:endParaRPr>
          </a:p>
          <a:p>
            <a:pPr lvl="0" rtl="0">
              <a:lnSpc>
                <a:spcPct val="115000"/>
              </a:lnSpc>
              <a:spcBef>
                <a:spcPts val="0"/>
              </a:spcBef>
              <a:buNone/>
            </a:pPr>
            <a:endParaRPr sz="600" dirty="0">
              <a:solidFill>
                <a:srgbClr val="252525"/>
              </a:solidFill>
              <a:latin typeface="Helvetica Neue"/>
              <a:ea typeface="Helvetica Neue"/>
              <a:cs typeface="Helvetica Neue"/>
              <a:sym typeface="Helvetica Neue"/>
            </a:endParaRPr>
          </a:p>
          <a:p>
            <a:pPr marL="457200" lvl="0" indent="-228600">
              <a:lnSpc>
                <a:spcPct val="115000"/>
              </a:lnSpc>
              <a:buClr>
                <a:srgbClr val="252525"/>
              </a:buClr>
              <a:buFont typeface="Helvetica Neue"/>
              <a:buAutoNum type="arabicPeriod"/>
            </a:pPr>
            <a:r>
              <a:rPr lang="en-US" dirty="0" smtClean="0">
                <a:solidFill>
                  <a:srgbClr val="252525"/>
                </a:solidFill>
                <a:latin typeface="Helvetica Neue"/>
                <a:ea typeface="Helvetica Neue"/>
                <a:cs typeface="Helvetica Neue"/>
                <a:sym typeface="Helvetica Neue"/>
              </a:rPr>
              <a:t>Measurability: Comes with KPIs </a:t>
            </a:r>
          </a:p>
          <a:p>
            <a:pPr lvl="0">
              <a:lnSpc>
                <a:spcPct val="115000"/>
              </a:lnSpc>
            </a:pPr>
            <a:endParaRPr lang="en-US" sz="600" dirty="0">
              <a:solidFill>
                <a:srgbClr val="252525"/>
              </a:solidFill>
              <a:latin typeface="Helvetica Neue"/>
              <a:ea typeface="Helvetica Neue"/>
              <a:cs typeface="Helvetica Neue"/>
              <a:sym typeface="Helvetica Neue"/>
            </a:endParaRPr>
          </a:p>
          <a:p>
            <a:pPr marL="457200" lvl="0" indent="-228600">
              <a:lnSpc>
                <a:spcPct val="115000"/>
              </a:lnSpc>
              <a:buClr>
                <a:srgbClr val="252525"/>
              </a:buClr>
              <a:buFont typeface="Helvetica Neue"/>
              <a:buAutoNum type="arabicPeriod"/>
            </a:pPr>
            <a:r>
              <a:rPr lang="en-US" dirty="0">
                <a:solidFill>
                  <a:srgbClr val="252525"/>
                </a:solidFill>
                <a:latin typeface="Helvetica Neue"/>
                <a:ea typeface="Helvetica Neue"/>
                <a:cs typeface="Helvetica Neue"/>
                <a:sym typeface="Helvetica Neue"/>
              </a:rPr>
              <a:t>Coordination: </a:t>
            </a:r>
            <a:r>
              <a:rPr lang="en-US" dirty="0" smtClean="0">
                <a:solidFill>
                  <a:srgbClr val="252525"/>
                </a:solidFill>
                <a:latin typeface="Helvetica Neue"/>
                <a:ea typeface="Helvetica Neue"/>
                <a:cs typeface="Helvetica Neue"/>
                <a:sym typeface="Helvetica Neue"/>
              </a:rPr>
              <a:t>A lot—</a:t>
            </a:r>
          </a:p>
          <a:p>
            <a:pPr marL="514350" lvl="7" indent="-285750">
              <a:lnSpc>
                <a:spcPct val="115000"/>
              </a:lnSpc>
              <a:buClr>
                <a:srgbClr val="252525"/>
              </a:buClr>
              <a:buFont typeface="Arial"/>
              <a:buChar char="•"/>
            </a:pPr>
            <a:r>
              <a:rPr lang="en-US" dirty="0" smtClean="0">
                <a:solidFill>
                  <a:srgbClr val="252525"/>
                </a:solidFill>
                <a:latin typeface="Helvetica Neue"/>
                <a:ea typeface="Helvetica Neue"/>
                <a:cs typeface="Helvetica Neue"/>
                <a:sym typeface="Helvetica Neue"/>
              </a:rPr>
              <a:t>VP </a:t>
            </a:r>
            <a:r>
              <a:rPr lang="en-US" dirty="0">
                <a:solidFill>
                  <a:srgbClr val="252525"/>
                </a:solidFill>
                <a:latin typeface="Helvetica Neue"/>
                <a:ea typeface="Helvetica Neue"/>
                <a:cs typeface="Helvetica Neue"/>
                <a:sym typeface="Helvetica Neue"/>
              </a:rPr>
              <a:t>for </a:t>
            </a:r>
            <a:r>
              <a:rPr lang="en-US" dirty="0" smtClean="0">
                <a:solidFill>
                  <a:srgbClr val="252525"/>
                </a:solidFill>
                <a:latin typeface="Helvetica Neue"/>
                <a:ea typeface="Helvetica Neue"/>
                <a:cs typeface="Helvetica Neue"/>
                <a:sym typeface="Helvetica Neue"/>
              </a:rPr>
              <a:t>Communications</a:t>
            </a:r>
          </a:p>
          <a:p>
            <a:pPr marL="514350" lvl="4" indent="-285750">
              <a:lnSpc>
                <a:spcPct val="115000"/>
              </a:lnSpc>
              <a:buClr>
                <a:srgbClr val="252525"/>
              </a:buClr>
              <a:buFont typeface="Arial"/>
              <a:buChar char="•"/>
            </a:pPr>
            <a:r>
              <a:rPr lang="en-US" dirty="0" smtClean="0">
                <a:solidFill>
                  <a:srgbClr val="252525"/>
                </a:solidFill>
                <a:latin typeface="Helvetica Neue"/>
                <a:ea typeface="Helvetica Neue"/>
                <a:cs typeface="Helvetica Neue"/>
                <a:sym typeface="Helvetica Neue"/>
              </a:rPr>
              <a:t>Marketing Group</a:t>
            </a:r>
          </a:p>
          <a:p>
            <a:pPr marL="514350" lvl="4" indent="-285750">
              <a:lnSpc>
                <a:spcPct val="115000"/>
              </a:lnSpc>
              <a:buClr>
                <a:srgbClr val="252525"/>
              </a:buClr>
              <a:buFont typeface="Arial"/>
              <a:buChar char="•"/>
            </a:pPr>
            <a:r>
              <a:rPr lang="en-US" dirty="0" smtClean="0">
                <a:solidFill>
                  <a:srgbClr val="252525"/>
                </a:solidFill>
                <a:latin typeface="Helvetica Neue"/>
                <a:ea typeface="Helvetica Neue"/>
                <a:cs typeface="Helvetica Neue"/>
                <a:sym typeface="Helvetica Neue"/>
              </a:rPr>
              <a:t>Editorial Group (this is your opportunity for content advocacy)</a:t>
            </a:r>
          </a:p>
          <a:p>
            <a:pPr marL="514350" lvl="4" indent="-285750">
              <a:lnSpc>
                <a:spcPct val="115000"/>
              </a:lnSpc>
              <a:buClr>
                <a:srgbClr val="252525"/>
              </a:buClr>
              <a:buFont typeface="Arial"/>
              <a:buChar char="•"/>
            </a:pPr>
            <a:r>
              <a:rPr lang="en-US" dirty="0" smtClean="0">
                <a:solidFill>
                  <a:srgbClr val="252525"/>
                </a:solidFill>
                <a:latin typeface="Helvetica Neue"/>
                <a:ea typeface="Helvetica Neue"/>
                <a:cs typeface="Helvetica Neue"/>
                <a:sym typeface="Helvetica Neue"/>
              </a:rPr>
              <a:t>Production Notes</a:t>
            </a:r>
          </a:p>
          <a:p>
            <a:pPr marL="514350" lvl="4" indent="-285750">
              <a:lnSpc>
                <a:spcPct val="115000"/>
              </a:lnSpc>
              <a:buClr>
                <a:srgbClr val="252525"/>
              </a:buClr>
              <a:buFont typeface="Arial"/>
              <a:buChar char="•"/>
            </a:pPr>
            <a:r>
              <a:rPr lang="en-US" dirty="0" smtClean="0">
                <a:solidFill>
                  <a:srgbClr val="252525"/>
                </a:solidFill>
                <a:latin typeface="Helvetica Neue"/>
                <a:ea typeface="Helvetica Neue"/>
                <a:cs typeface="Helvetica Neue"/>
                <a:sym typeface="Helvetica Neue"/>
              </a:rPr>
              <a:t>Etc.</a:t>
            </a:r>
          </a:p>
          <a:p>
            <a:pPr marL="228600" lvl="0">
              <a:lnSpc>
                <a:spcPct val="115000"/>
              </a:lnSpc>
              <a:buClr>
                <a:srgbClr val="252525"/>
              </a:buClr>
            </a:pPr>
            <a:endParaRPr lang="en-US" dirty="0">
              <a:solidFill>
                <a:srgbClr val="252525"/>
              </a:solidFill>
              <a:latin typeface="Helvetica Neue"/>
              <a:ea typeface="Helvetica Neue"/>
              <a:cs typeface="Helvetica Neue"/>
              <a:sym typeface="Helvetica Neue"/>
            </a:endParaRPr>
          </a:p>
        </p:txBody>
      </p:sp>
      <p:sp>
        <p:nvSpPr>
          <p:cNvPr id="119" name="Shape 119"/>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45</a:t>
            </a:fld>
            <a:endParaRPr lang="en"/>
          </a:p>
        </p:txBody>
      </p:sp>
    </p:spTree>
    <p:extLst>
      <p:ext uri="{BB962C8B-B14F-4D97-AF65-F5344CB8AC3E}">
        <p14:creationId xmlns:p14="http://schemas.microsoft.com/office/powerpoint/2010/main" val="356346201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Shape 615"/>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46</a:t>
            </a:fld>
            <a:endParaRPr lang="en"/>
          </a:p>
        </p:txBody>
      </p:sp>
      <p:sp>
        <p:nvSpPr>
          <p:cNvPr id="616" name="Shape 616"/>
          <p:cNvSpPr txBox="1"/>
          <p:nvPr/>
        </p:nvSpPr>
        <p:spPr>
          <a:xfrm>
            <a:off x="447525" y="660625"/>
            <a:ext cx="3795300" cy="1707900"/>
          </a:xfrm>
          <a:prstGeom prst="rect">
            <a:avLst/>
          </a:prstGeom>
          <a:noFill/>
          <a:ln>
            <a:noFill/>
          </a:ln>
        </p:spPr>
        <p:txBody>
          <a:bodyPr lIns="91425" tIns="91425" rIns="91425" bIns="91425" anchor="t" anchorCtr="0">
            <a:noAutofit/>
          </a:bodyPr>
          <a:lstStyle/>
          <a:p>
            <a:pPr lvl="0" rtl="0">
              <a:spcBef>
                <a:spcPts val="0"/>
              </a:spcBef>
              <a:spcAft>
                <a:spcPts val="1000"/>
              </a:spcAft>
              <a:buNone/>
            </a:pPr>
            <a:r>
              <a:rPr lang="en" b="1">
                <a:latin typeface="Helvetica Neue"/>
                <a:ea typeface="Helvetica Neue"/>
                <a:cs typeface="Helvetica Neue"/>
                <a:sym typeface="Helvetica Neue"/>
              </a:rPr>
              <a:t>NSE needs only minor tweaks.</a:t>
            </a:r>
          </a:p>
          <a:p>
            <a:pPr lvl="0" rtl="0">
              <a:spcBef>
                <a:spcPts val="0"/>
              </a:spcBef>
              <a:spcAft>
                <a:spcPts val="1000"/>
              </a:spcAft>
              <a:buNone/>
            </a:pPr>
            <a:r>
              <a:rPr lang="en" sz="1100">
                <a:latin typeface="Helvetica Neue"/>
                <a:ea typeface="Helvetica Neue"/>
                <a:cs typeface="Helvetica Neue"/>
                <a:sym typeface="Helvetica Neue"/>
              </a:rPr>
              <a:t>NSE’s site is clean and functional, making it easy for users to click right to the information they’re looking for (with a little inspiration along the way, thanks to the home page hero). That said, minor tweaks to the navigation would bring the site in line with other DLCs. NSE boasts a high percentage of female students, but there’s little evidence of that around the site. Consider adding faculty and student bios to the home page.</a:t>
            </a:r>
          </a:p>
        </p:txBody>
      </p:sp>
      <p:sp>
        <p:nvSpPr>
          <p:cNvPr id="617" name="Shape 617"/>
          <p:cNvSpPr txBox="1"/>
          <p:nvPr/>
        </p:nvSpPr>
        <p:spPr>
          <a:xfrm>
            <a:off x="4426950" y="660625"/>
            <a:ext cx="4107600" cy="4613700"/>
          </a:xfrm>
          <a:prstGeom prst="rect">
            <a:avLst/>
          </a:prstGeom>
          <a:noFill/>
          <a:ln>
            <a:noFill/>
          </a:ln>
        </p:spPr>
        <p:txBody>
          <a:bodyPr lIns="91425" tIns="91425" rIns="91425" bIns="91425" anchor="t" anchorCtr="0">
            <a:noAutofit/>
          </a:bodyPr>
          <a:lstStyle/>
          <a:p>
            <a:pPr lvl="0" rtl="0">
              <a:lnSpc>
                <a:spcPct val="150000"/>
              </a:lnSpc>
              <a:spcBef>
                <a:spcPts val="0"/>
              </a:spcBef>
              <a:buNone/>
            </a:pPr>
            <a:r>
              <a:rPr lang="en" b="1" dirty="0">
                <a:solidFill>
                  <a:srgbClr val="251F6E"/>
                </a:solidFill>
                <a:latin typeface="Helvetica Neue"/>
                <a:ea typeface="Helvetica Neue"/>
                <a:cs typeface="Helvetica Neue"/>
                <a:sym typeface="Helvetica Neue"/>
              </a:rPr>
              <a:t>Three Months</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Meet with SoE to set KPIs for site and social.</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Migrate Twitter followers to SoE handle.</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Retire Events page, transfer to Facebook.</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Start interviewing faculty for bio page updates.</a:t>
            </a:r>
          </a:p>
          <a:p>
            <a:pPr lvl="0" rtl="0">
              <a:lnSpc>
                <a:spcPct val="150000"/>
              </a:lnSpc>
              <a:spcBef>
                <a:spcPts val="0"/>
              </a:spcBef>
              <a:buNone/>
            </a:pPr>
            <a:r>
              <a:rPr lang="en" b="1" dirty="0">
                <a:solidFill>
                  <a:srgbClr val="251F6E"/>
                </a:solidFill>
                <a:latin typeface="Helvetica Neue"/>
                <a:ea typeface="Helvetica Neue"/>
                <a:cs typeface="Helvetica Neue"/>
                <a:sym typeface="Helvetica Neue"/>
              </a:rPr>
              <a:t>Six Months</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Start adding content to shared editorial calendar.</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Align with standard main navigation nomenclature (e.g., "Academics" not "Education," and “Faculty,” not “People”).</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Retire About page and move this content to home page.</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Retire “rotator” on home page, choose one lead story, and add additional Faculty, Academics, and Research touts to home page.</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Update faculty bio pages.</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Retire Twitter handle.</a:t>
            </a:r>
          </a:p>
          <a:p>
            <a:pPr lvl="0" rtl="0">
              <a:lnSpc>
                <a:spcPct val="150000"/>
              </a:lnSpc>
              <a:spcBef>
                <a:spcPts val="0"/>
              </a:spcBef>
              <a:buNone/>
            </a:pPr>
            <a:r>
              <a:rPr lang="en" b="1" dirty="0">
                <a:solidFill>
                  <a:srgbClr val="251F6E"/>
                </a:solidFill>
                <a:latin typeface="Helvetica Neue"/>
                <a:ea typeface="Helvetica Neue"/>
                <a:cs typeface="Helvetica Neue"/>
                <a:sym typeface="Helvetica Neue"/>
              </a:rPr>
              <a:t>Nine Months</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First KPIs check-ins with SoE.</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Begin shooting 1- to 2-minute faculty and advisor videos for bio pages.</a:t>
            </a:r>
          </a:p>
        </p:txBody>
      </p:sp>
      <p:sp>
        <p:nvSpPr>
          <p:cNvPr id="618" name="Shape 618"/>
          <p:cNvSpPr txBox="1">
            <a:spLocks noGrp="1"/>
          </p:cNvSpPr>
          <p:nvPr>
            <p:ph type="title"/>
          </p:nvPr>
        </p:nvSpPr>
        <p:spPr>
          <a:xfrm>
            <a:off x="501650" y="82550"/>
            <a:ext cx="8140800" cy="476400"/>
          </a:xfrm>
          <a:prstGeom prst="rect">
            <a:avLst/>
          </a:prstGeom>
          <a:noFill/>
          <a:ln>
            <a:noFill/>
          </a:ln>
        </p:spPr>
        <p:txBody>
          <a:bodyPr lIns="30700" tIns="30700" rIns="30700" bIns="30700" anchor="ctr" anchorCtr="0">
            <a:noAutofit/>
          </a:bodyPr>
          <a:lstStyle/>
          <a:p>
            <a:pPr lvl="0" rtl="0">
              <a:spcBef>
                <a:spcPts val="0"/>
              </a:spcBef>
              <a:buSzPct val="25000"/>
              <a:buNone/>
            </a:pPr>
            <a:endParaRPr sz="1800">
              <a:solidFill>
                <a:schemeClr val="accent3"/>
              </a:solidFill>
            </a:endParaRPr>
          </a:p>
          <a:p>
            <a:pPr lvl="0" rtl="0">
              <a:spcBef>
                <a:spcPts val="0"/>
              </a:spcBef>
              <a:buSzPct val="25000"/>
              <a:buNone/>
            </a:pPr>
            <a:r>
              <a:rPr lang="en">
                <a:solidFill>
                  <a:srgbClr val="251F6E"/>
                </a:solidFill>
              </a:rPr>
              <a:t>Priorities </a:t>
            </a:r>
            <a:r>
              <a:rPr lang="en" b="0">
                <a:solidFill>
                  <a:srgbClr val="251F6E"/>
                </a:solidFill>
              </a:rPr>
              <a:t>| Department of Nuclear Science &amp; Engineering</a:t>
            </a:r>
          </a:p>
          <a:p>
            <a:pPr lvl="0" rtl="0">
              <a:spcBef>
                <a:spcPts val="0"/>
              </a:spcBef>
              <a:buSzPct val="25000"/>
              <a:buNone/>
            </a:pPr>
            <a:endParaRPr sz="1800">
              <a:solidFill>
                <a:srgbClr val="85BC47"/>
              </a:solidFill>
            </a:endParaRPr>
          </a:p>
        </p:txBody>
      </p:sp>
    </p:spTree>
    <p:extLst>
      <p:ext uri="{BB962C8B-B14F-4D97-AF65-F5344CB8AC3E}">
        <p14:creationId xmlns:p14="http://schemas.microsoft.com/office/powerpoint/2010/main" val="364269179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Shape 543"/>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47</a:t>
            </a:fld>
            <a:endParaRPr lang="en"/>
          </a:p>
        </p:txBody>
      </p:sp>
      <p:sp>
        <p:nvSpPr>
          <p:cNvPr id="544" name="Shape 544"/>
          <p:cNvSpPr txBox="1"/>
          <p:nvPr/>
        </p:nvSpPr>
        <p:spPr>
          <a:xfrm>
            <a:off x="447525" y="660625"/>
            <a:ext cx="3795300" cy="1707900"/>
          </a:xfrm>
          <a:prstGeom prst="rect">
            <a:avLst/>
          </a:prstGeom>
          <a:noFill/>
          <a:ln>
            <a:noFill/>
          </a:ln>
        </p:spPr>
        <p:txBody>
          <a:bodyPr lIns="91425" tIns="91425" rIns="91425" bIns="91425" anchor="t" anchorCtr="0">
            <a:noAutofit/>
          </a:bodyPr>
          <a:lstStyle/>
          <a:p>
            <a:pPr lvl="0" rtl="0">
              <a:spcBef>
                <a:spcPts val="0"/>
              </a:spcBef>
              <a:spcAft>
                <a:spcPts val="1000"/>
              </a:spcAft>
              <a:buNone/>
            </a:pPr>
            <a:r>
              <a:rPr lang="en" b="1">
                <a:latin typeface="Helvetica Neue"/>
                <a:ea typeface="Helvetica Neue"/>
                <a:cs typeface="Helvetica Neue"/>
                <a:sym typeface="Helvetica Neue"/>
              </a:rPr>
              <a:t>AeroAstro has compelling, visually stunning content, which deserves a huge audience.</a:t>
            </a:r>
          </a:p>
          <a:p>
            <a:pPr lvl="0" rtl="0">
              <a:spcBef>
                <a:spcPts val="0"/>
              </a:spcBef>
              <a:spcAft>
                <a:spcPts val="1000"/>
              </a:spcAft>
              <a:buNone/>
            </a:pPr>
            <a:r>
              <a:rPr lang="en" sz="1100">
                <a:latin typeface="Helvetica Neue"/>
                <a:ea typeface="Helvetica Neue"/>
                <a:cs typeface="Helvetica Neue"/>
                <a:sym typeface="Helvetica Neue"/>
              </a:rPr>
              <a:t>AeroAstro’s storytelling is top-notch. The departmental content would benefit from a refresh of the site’s design and language, injecting the excitement that comes through on AeroAstro’s other, secondary channels like the AeroAstro Magazine and the Strategic Plan. Those are so visually appealing that they make the primary departmental website look untended.</a:t>
            </a:r>
          </a:p>
        </p:txBody>
      </p:sp>
      <p:sp>
        <p:nvSpPr>
          <p:cNvPr id="545" name="Shape 545"/>
          <p:cNvSpPr txBox="1"/>
          <p:nvPr/>
        </p:nvSpPr>
        <p:spPr>
          <a:xfrm>
            <a:off x="4426950" y="660625"/>
            <a:ext cx="4107600" cy="4613700"/>
          </a:xfrm>
          <a:prstGeom prst="rect">
            <a:avLst/>
          </a:prstGeom>
          <a:noFill/>
          <a:ln>
            <a:noFill/>
          </a:ln>
        </p:spPr>
        <p:txBody>
          <a:bodyPr lIns="91425" tIns="91425" rIns="91425" bIns="91425" anchor="t" anchorCtr="0">
            <a:noAutofit/>
          </a:bodyPr>
          <a:lstStyle/>
          <a:p>
            <a:pPr lvl="0" rtl="0">
              <a:lnSpc>
                <a:spcPct val="150000"/>
              </a:lnSpc>
              <a:spcBef>
                <a:spcPts val="0"/>
              </a:spcBef>
              <a:buNone/>
            </a:pPr>
            <a:r>
              <a:rPr lang="en" b="1" dirty="0">
                <a:solidFill>
                  <a:srgbClr val="251F6E"/>
                </a:solidFill>
                <a:latin typeface="Helvetica Neue"/>
                <a:ea typeface="Helvetica Neue"/>
                <a:cs typeface="Helvetica Neue"/>
                <a:sym typeface="Helvetica Neue"/>
              </a:rPr>
              <a:t>Three Months</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Meet with SoE to set KPIs for site and social.</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Migrate Twitter followers to SoE handle.</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Start interviewing faculty for bio page updates.</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Reinvigorate website using snappy prose, images, and information from Strategic Plan and AeroAstro Magazine.</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Adjust home page to reflect user interest in Faculty, Research, and Academics.</a:t>
            </a:r>
          </a:p>
          <a:p>
            <a:pPr lvl="0" rtl="0">
              <a:lnSpc>
                <a:spcPct val="150000"/>
              </a:lnSpc>
              <a:spcBef>
                <a:spcPts val="0"/>
              </a:spcBef>
              <a:buNone/>
            </a:pPr>
            <a:r>
              <a:rPr lang="en" b="1" dirty="0">
                <a:solidFill>
                  <a:srgbClr val="251F6E"/>
                </a:solidFill>
                <a:latin typeface="Helvetica Neue"/>
                <a:ea typeface="Helvetica Neue"/>
                <a:cs typeface="Helvetica Neue"/>
                <a:sym typeface="Helvetica Neue"/>
              </a:rPr>
              <a:t>Six Months</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Start adding content to shared editorial calendar.</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Update faculty bio pages.</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Retire Twitter handle.</a:t>
            </a:r>
          </a:p>
          <a:p>
            <a:pPr lvl="0" rtl="0">
              <a:lnSpc>
                <a:spcPct val="150000"/>
              </a:lnSpc>
              <a:spcBef>
                <a:spcPts val="0"/>
              </a:spcBef>
              <a:buNone/>
            </a:pPr>
            <a:r>
              <a:rPr lang="en" b="1" dirty="0">
                <a:solidFill>
                  <a:srgbClr val="251F6E"/>
                </a:solidFill>
                <a:latin typeface="Helvetica Neue"/>
                <a:ea typeface="Helvetica Neue"/>
                <a:cs typeface="Helvetica Neue"/>
                <a:sym typeface="Helvetica Neue"/>
              </a:rPr>
              <a:t>Nine Months</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First KPIs check-ins with SoE.</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Begin shooting 1- to 2-minute faculty and advisor videos for bio pages.</a:t>
            </a:r>
          </a:p>
          <a:p>
            <a:pPr marL="457200" lvl="0" indent="-298450" rtl="0">
              <a:spcBef>
                <a:spcPts val="0"/>
              </a:spcBef>
              <a:spcAft>
                <a:spcPts val="200"/>
              </a:spcAft>
              <a:buSzPct val="100000"/>
              <a:buFont typeface="Helvetica Neue"/>
              <a:buAutoNum type="arabicPeriod"/>
            </a:pPr>
            <a:r>
              <a:rPr lang="en" sz="1100" dirty="0">
                <a:highlight>
                  <a:srgbClr val="FFFFFF"/>
                </a:highlight>
                <a:latin typeface="Helvetica Neue"/>
                <a:ea typeface="Helvetica Neue"/>
                <a:cs typeface="Helvetica Neue"/>
                <a:sym typeface="Helvetica Neue"/>
              </a:rPr>
              <a:t>Retire AeroAstro logo and adopt SoE design standards.</a:t>
            </a:r>
          </a:p>
        </p:txBody>
      </p:sp>
      <p:sp>
        <p:nvSpPr>
          <p:cNvPr id="546" name="Shape 546"/>
          <p:cNvSpPr txBox="1">
            <a:spLocks noGrp="1"/>
          </p:cNvSpPr>
          <p:nvPr>
            <p:ph type="title"/>
          </p:nvPr>
        </p:nvSpPr>
        <p:spPr>
          <a:xfrm>
            <a:off x="501650" y="82550"/>
            <a:ext cx="8140800" cy="476400"/>
          </a:xfrm>
          <a:prstGeom prst="rect">
            <a:avLst/>
          </a:prstGeom>
          <a:noFill/>
          <a:ln>
            <a:noFill/>
          </a:ln>
        </p:spPr>
        <p:txBody>
          <a:bodyPr lIns="30700" tIns="30700" rIns="30700" bIns="30700" anchor="ctr" anchorCtr="0">
            <a:noAutofit/>
          </a:bodyPr>
          <a:lstStyle/>
          <a:p>
            <a:pPr lvl="0" rtl="0">
              <a:spcBef>
                <a:spcPts val="0"/>
              </a:spcBef>
              <a:buSzPct val="25000"/>
              <a:buNone/>
            </a:pPr>
            <a:endParaRPr sz="1800">
              <a:solidFill>
                <a:schemeClr val="accent3"/>
              </a:solidFill>
            </a:endParaRPr>
          </a:p>
          <a:p>
            <a:pPr lvl="0" rtl="0">
              <a:spcBef>
                <a:spcPts val="0"/>
              </a:spcBef>
              <a:buSzPct val="25000"/>
              <a:buNone/>
            </a:pPr>
            <a:r>
              <a:rPr lang="en">
                <a:solidFill>
                  <a:srgbClr val="251F6E"/>
                </a:solidFill>
              </a:rPr>
              <a:t>Priorities </a:t>
            </a:r>
            <a:r>
              <a:rPr lang="en" b="0">
                <a:solidFill>
                  <a:srgbClr val="251F6E"/>
                </a:solidFill>
              </a:rPr>
              <a:t>| Department of Aeronautics and Astronautics</a:t>
            </a:r>
          </a:p>
          <a:p>
            <a:pPr lvl="0" rtl="0">
              <a:spcBef>
                <a:spcPts val="0"/>
              </a:spcBef>
              <a:buSzPct val="25000"/>
              <a:buNone/>
            </a:pPr>
            <a:endParaRPr sz="1800">
              <a:solidFill>
                <a:srgbClr val="85BC47"/>
              </a:solidFill>
            </a:endParaRPr>
          </a:p>
        </p:txBody>
      </p:sp>
    </p:spTree>
    <p:extLst>
      <p:ext uri="{BB962C8B-B14F-4D97-AF65-F5344CB8AC3E}">
        <p14:creationId xmlns:p14="http://schemas.microsoft.com/office/powerpoint/2010/main" val="165910148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2070900" y="2471850"/>
            <a:ext cx="5002200" cy="771300"/>
          </a:xfrm>
          <a:prstGeom prst="rect">
            <a:avLst/>
          </a:prstGeom>
        </p:spPr>
        <p:txBody>
          <a:bodyPr lIns="44200" tIns="44200" rIns="44200" bIns="44200" anchor="ctr" anchorCtr="0">
            <a:noAutofit/>
          </a:bodyPr>
          <a:lstStyle/>
          <a:p>
            <a:pPr lvl="0" algn="ctr" rtl="0">
              <a:lnSpc>
                <a:spcPct val="100000"/>
              </a:lnSpc>
              <a:spcBef>
                <a:spcPts val="0"/>
              </a:spcBef>
              <a:spcAft>
                <a:spcPts val="1500"/>
              </a:spcAft>
              <a:buNone/>
            </a:pPr>
            <a:r>
              <a:rPr lang="en-US" sz="3000" dirty="0" smtClean="0">
                <a:solidFill>
                  <a:srgbClr val="434343"/>
                </a:solidFill>
              </a:rPr>
              <a:t>What about alumni and all that print material?</a:t>
            </a:r>
          </a:p>
        </p:txBody>
      </p:sp>
      <p:sp>
        <p:nvSpPr>
          <p:cNvPr id="175" name="Shape 175"/>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48</a:t>
            </a:fld>
            <a:endParaRPr lang="en"/>
          </a:p>
        </p:txBody>
      </p:sp>
    </p:spTree>
    <p:extLst>
      <p:ext uri="{BB962C8B-B14F-4D97-AF65-F5344CB8AC3E}">
        <p14:creationId xmlns:p14="http://schemas.microsoft.com/office/powerpoint/2010/main" val="42692093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0" y="2471850"/>
            <a:ext cx="9144000" cy="771300"/>
          </a:xfrm>
          <a:prstGeom prst="rect">
            <a:avLst/>
          </a:prstGeom>
        </p:spPr>
        <p:txBody>
          <a:bodyPr lIns="44200" tIns="44200" rIns="44200" bIns="44200" anchor="ctr" anchorCtr="0">
            <a:noAutofit/>
          </a:bodyPr>
          <a:lstStyle/>
          <a:p>
            <a:pPr lvl="0" algn="ctr" rtl="0">
              <a:lnSpc>
                <a:spcPct val="100000"/>
              </a:lnSpc>
              <a:spcBef>
                <a:spcPts val="0"/>
              </a:spcBef>
              <a:spcAft>
                <a:spcPts val="1500"/>
              </a:spcAft>
              <a:buNone/>
            </a:pPr>
            <a:r>
              <a:rPr lang="en-US" sz="3000" dirty="0" smtClean="0">
                <a:solidFill>
                  <a:srgbClr val="434343"/>
                </a:solidFill>
              </a:rPr>
              <a:t>Stay tuned.</a:t>
            </a:r>
          </a:p>
          <a:p>
            <a:pPr lvl="0" algn="ctr" rtl="0">
              <a:lnSpc>
                <a:spcPct val="100000"/>
              </a:lnSpc>
              <a:spcBef>
                <a:spcPts val="0"/>
              </a:spcBef>
              <a:spcAft>
                <a:spcPts val="1500"/>
              </a:spcAft>
              <a:buNone/>
            </a:pPr>
            <a:r>
              <a:rPr lang="en-US" sz="3000" dirty="0" smtClean="0">
                <a:solidFill>
                  <a:srgbClr val="434343"/>
                </a:solidFill>
              </a:rPr>
              <a:t>Let’s work on this stuff first.</a:t>
            </a:r>
          </a:p>
        </p:txBody>
      </p:sp>
      <p:sp>
        <p:nvSpPr>
          <p:cNvPr id="175" name="Shape 175"/>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49</a:t>
            </a:fld>
            <a:endParaRPr lang="en"/>
          </a:p>
        </p:txBody>
      </p:sp>
    </p:spTree>
    <p:extLst>
      <p:ext uri="{BB962C8B-B14F-4D97-AF65-F5344CB8AC3E}">
        <p14:creationId xmlns:p14="http://schemas.microsoft.com/office/powerpoint/2010/main" val="16575037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501650" y="82550"/>
            <a:ext cx="8140800" cy="476400"/>
          </a:xfrm>
          <a:prstGeom prst="rect">
            <a:avLst/>
          </a:prstGeom>
        </p:spPr>
        <p:txBody>
          <a:bodyPr lIns="44200" tIns="44200" rIns="44200" bIns="44200" anchor="ctr" anchorCtr="0">
            <a:noAutofit/>
          </a:bodyPr>
          <a:lstStyle/>
          <a:p>
            <a:pPr lvl="0">
              <a:spcBef>
                <a:spcPts val="0"/>
              </a:spcBef>
              <a:buNone/>
            </a:pPr>
            <a:r>
              <a:rPr lang="en-US" dirty="0" smtClean="0">
                <a:solidFill>
                  <a:srgbClr val="666666"/>
                </a:solidFill>
              </a:rPr>
              <a:t>Driven by surveys and data</a:t>
            </a:r>
            <a:endParaRPr lang="en" dirty="0">
              <a:solidFill>
                <a:srgbClr val="666666"/>
              </a:solidFill>
            </a:endParaRPr>
          </a:p>
        </p:txBody>
      </p:sp>
      <p:sp>
        <p:nvSpPr>
          <p:cNvPr id="91" name="Shape 91"/>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5</a:t>
            </a:fld>
            <a:endParaRPr lang="en"/>
          </a:p>
        </p:txBody>
      </p:sp>
      <p:cxnSp>
        <p:nvCxnSpPr>
          <p:cNvPr id="93" name="Shape 93"/>
          <p:cNvCxnSpPr/>
          <p:nvPr/>
        </p:nvCxnSpPr>
        <p:spPr>
          <a:xfrm>
            <a:off x="558025" y="2087779"/>
            <a:ext cx="2184000" cy="0"/>
          </a:xfrm>
          <a:prstGeom prst="straightConnector1">
            <a:avLst/>
          </a:prstGeom>
          <a:noFill/>
          <a:ln w="76200" cap="flat" cmpd="sng">
            <a:solidFill>
              <a:srgbClr val="B7B7B7"/>
            </a:solidFill>
            <a:prstDash val="solid"/>
            <a:round/>
            <a:headEnd type="none" w="lg" len="lg"/>
            <a:tailEnd type="none" w="lg" len="lg"/>
          </a:ln>
        </p:spPr>
      </p:cxn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1169" y="774318"/>
            <a:ext cx="6625199" cy="4267198"/>
          </a:xfrm>
          <a:prstGeom prst="rect">
            <a:avLst/>
          </a:prstGeom>
        </p:spPr>
      </p:pic>
      <p:sp>
        <p:nvSpPr>
          <p:cNvPr id="2" name="TextBox 1"/>
          <p:cNvSpPr txBox="1"/>
          <p:nvPr/>
        </p:nvSpPr>
        <p:spPr>
          <a:xfrm>
            <a:off x="7425278" y="1533958"/>
            <a:ext cx="1718722" cy="3754874"/>
          </a:xfrm>
          <a:prstGeom prst="rect">
            <a:avLst/>
          </a:prstGeom>
          <a:noFill/>
        </p:spPr>
        <p:txBody>
          <a:bodyPr wrap="square" rtlCol="0">
            <a:spAutoFit/>
          </a:bodyPr>
          <a:lstStyle/>
          <a:p>
            <a:r>
              <a:rPr lang="en-US" dirty="0" smtClean="0"/>
              <a:t>I want to convey that while we are following the charge of the DAC </a:t>
            </a:r>
            <a:r>
              <a:rPr lang="is-IS" dirty="0" smtClean="0"/>
              <a:t>… a lot of this work is all driven by data and surveys .. </a:t>
            </a:r>
            <a:r>
              <a:rPr lang="en-US" dirty="0" smtClean="0"/>
              <a:t>A</a:t>
            </a:r>
            <a:r>
              <a:rPr lang="is-IS" dirty="0" smtClean="0"/>
              <a:t>nd here’s just one example from the reputational survey.</a:t>
            </a:r>
          </a:p>
          <a:p>
            <a:endParaRPr lang="is-IS" dirty="0"/>
          </a:p>
          <a:p>
            <a:r>
              <a:rPr lang="is-IS" dirty="0" smtClean="0"/>
              <a:t>And no, this graphic doesn’t need to be clear ... </a:t>
            </a:r>
            <a:r>
              <a:rPr lang="en-US" dirty="0" smtClean="0"/>
              <a:t>I</a:t>
            </a:r>
            <a:r>
              <a:rPr lang="is-IS" dirty="0" smtClean="0"/>
              <a:t>t’s just a reference point.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Shape 271" descr="darpa"/>
          <p:cNvPicPr preferRelativeResize="0"/>
          <p:nvPr/>
        </p:nvPicPr>
        <p:blipFill rotWithShape="1">
          <a:blip r:embed="rId3">
            <a:alphaModFix/>
          </a:blip>
          <a:srcRect t="7353" b="4996"/>
          <a:stretch/>
        </p:blipFill>
        <p:spPr>
          <a:xfrm>
            <a:off x="0" y="0"/>
            <a:ext cx="9144000" cy="5341025"/>
          </a:xfrm>
          <a:prstGeom prst="rect">
            <a:avLst/>
          </a:prstGeom>
          <a:noFill/>
          <a:ln>
            <a:noFill/>
          </a:ln>
        </p:spPr>
      </p:pic>
      <p:pic>
        <p:nvPicPr>
          <p:cNvPr id="272" name="Shape 272"/>
          <p:cNvPicPr preferRelativeResize="0"/>
          <p:nvPr/>
        </p:nvPicPr>
        <p:blipFill>
          <a:blip r:embed="rId4">
            <a:alphaModFix amt="50000"/>
          </a:blip>
          <a:stretch>
            <a:fillRect/>
          </a:stretch>
        </p:blipFill>
        <p:spPr>
          <a:xfrm>
            <a:off x="0" y="0"/>
            <a:ext cx="9144000" cy="5341025"/>
          </a:xfrm>
          <a:prstGeom prst="rect">
            <a:avLst/>
          </a:prstGeom>
          <a:noFill/>
          <a:ln>
            <a:noFill/>
          </a:ln>
        </p:spPr>
      </p:pic>
      <p:sp>
        <p:nvSpPr>
          <p:cNvPr id="273" name="Shape 273"/>
          <p:cNvSpPr txBox="1">
            <a:spLocks noGrp="1"/>
          </p:cNvSpPr>
          <p:nvPr>
            <p:ph type="sldNum" idx="12"/>
          </p:nvPr>
        </p:nvSpPr>
        <p:spPr>
          <a:xfrm>
            <a:off x="8446725" y="5274555"/>
            <a:ext cx="4110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50</a:t>
            </a:fld>
            <a:endParaRPr lang="en"/>
          </a:p>
        </p:txBody>
      </p:sp>
      <p:sp>
        <p:nvSpPr>
          <p:cNvPr id="274" name="Shape 274"/>
          <p:cNvSpPr txBox="1"/>
          <p:nvPr/>
        </p:nvSpPr>
        <p:spPr>
          <a:xfrm>
            <a:off x="365500" y="2115450"/>
            <a:ext cx="7442700" cy="2779800"/>
          </a:xfrm>
          <a:prstGeom prst="rect">
            <a:avLst/>
          </a:prstGeom>
          <a:noFill/>
          <a:ln>
            <a:noFill/>
          </a:ln>
        </p:spPr>
        <p:txBody>
          <a:bodyPr lIns="91425" tIns="91425" rIns="91425" bIns="91425" anchor="t" anchorCtr="0">
            <a:noAutofit/>
          </a:bodyPr>
          <a:lstStyle/>
          <a:p>
            <a:pPr lvl="0">
              <a:spcBef>
                <a:spcPts val="0"/>
              </a:spcBef>
              <a:buNone/>
            </a:pPr>
            <a:r>
              <a:rPr lang="en-US" sz="9600" b="1" dirty="0" smtClean="0">
                <a:solidFill>
                  <a:srgbClr val="FFFFFF"/>
                </a:solidFill>
                <a:latin typeface="Helvetica Neue"/>
                <a:ea typeface="Helvetica Neue"/>
                <a:cs typeface="Helvetica Neue"/>
                <a:sym typeface="Helvetica Neue"/>
              </a:rPr>
              <a:t> </a:t>
            </a:r>
            <a:endParaRPr lang="en" sz="9600" b="1" dirty="0">
              <a:solidFill>
                <a:srgbClr val="FFFFFF"/>
              </a:solidFill>
              <a:latin typeface="Helvetica Neue"/>
              <a:ea typeface="Helvetica Neue"/>
              <a:cs typeface="Helvetica Neue"/>
              <a:sym typeface="Helvetica Neue"/>
            </a:endParaRPr>
          </a:p>
          <a:p>
            <a:pPr lvl="0">
              <a:spcBef>
                <a:spcPts val="0"/>
              </a:spcBef>
              <a:buNone/>
            </a:pPr>
            <a:r>
              <a:rPr lang="en-US" sz="7200" b="1" dirty="0" smtClean="0">
                <a:solidFill>
                  <a:srgbClr val="FFFFFF"/>
                </a:solidFill>
                <a:latin typeface="Helvetica Neue"/>
                <a:ea typeface="Helvetica Neue"/>
                <a:cs typeface="Helvetica Neue"/>
                <a:sym typeface="Helvetica Neue"/>
              </a:rPr>
              <a:t>What if?</a:t>
            </a:r>
            <a:endParaRPr lang="en" sz="7200" b="1"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75577042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Shape 287"/>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51</a:t>
            </a:fld>
            <a:endParaRPr lang="en"/>
          </a:p>
        </p:txBody>
      </p:sp>
      <p:sp>
        <p:nvSpPr>
          <p:cNvPr id="288" name="Shape 288"/>
          <p:cNvSpPr txBox="1">
            <a:spLocks noGrp="1"/>
          </p:cNvSpPr>
          <p:nvPr>
            <p:ph type="body" idx="1"/>
          </p:nvPr>
        </p:nvSpPr>
        <p:spPr>
          <a:xfrm>
            <a:off x="501650" y="654825"/>
            <a:ext cx="3714300" cy="4334100"/>
          </a:xfrm>
          <a:prstGeom prst="rect">
            <a:avLst/>
          </a:prstGeom>
        </p:spPr>
        <p:txBody>
          <a:bodyPr lIns="44200" tIns="44200" rIns="44200" bIns="44200" anchor="t" anchorCtr="0">
            <a:noAutofit/>
          </a:bodyPr>
          <a:lstStyle/>
          <a:p>
            <a:pPr lvl="0">
              <a:lnSpc>
                <a:spcPct val="115000"/>
              </a:lnSpc>
              <a:spcBef>
                <a:spcPts val="0"/>
              </a:spcBef>
              <a:buNone/>
            </a:pPr>
            <a:r>
              <a:rPr lang="en" sz="1600">
                <a:solidFill>
                  <a:srgbClr val="434343"/>
                </a:solidFill>
              </a:rPr>
              <a:t>MIT News publishes story</a:t>
            </a:r>
          </a:p>
          <a:p>
            <a:pPr lvl="0">
              <a:lnSpc>
                <a:spcPct val="115000"/>
              </a:lnSpc>
              <a:spcBef>
                <a:spcPts val="0"/>
              </a:spcBef>
              <a:buNone/>
            </a:pPr>
            <a:endParaRPr sz="1600">
              <a:latin typeface="Arial"/>
              <a:ea typeface="Arial"/>
              <a:cs typeface="Arial"/>
              <a:sym typeface="Arial"/>
            </a:endParaRPr>
          </a:p>
          <a:p>
            <a:pPr lvl="0">
              <a:spcBef>
                <a:spcPts val="0"/>
              </a:spcBef>
              <a:buNone/>
            </a:pPr>
            <a:endParaRPr sz="1600"/>
          </a:p>
          <a:p>
            <a:pPr lvl="0">
              <a:spcBef>
                <a:spcPts val="0"/>
              </a:spcBef>
              <a:buNone/>
            </a:pPr>
            <a:endParaRPr sz="1600"/>
          </a:p>
        </p:txBody>
      </p:sp>
      <p:pic>
        <p:nvPicPr>
          <p:cNvPr id="289" name="Shape 289" descr="screencapture-news-mit-edu-2015-crop-mapping-drones-mit-100k-0514-1475082318796.png"/>
          <p:cNvPicPr preferRelativeResize="0"/>
          <p:nvPr/>
        </p:nvPicPr>
        <p:blipFill rotWithShape="1">
          <a:blip r:embed="rId3">
            <a:alphaModFix/>
          </a:blip>
          <a:srcRect l="1527" r="1779" b="51590"/>
          <a:stretch/>
        </p:blipFill>
        <p:spPr>
          <a:xfrm>
            <a:off x="4521625" y="1001299"/>
            <a:ext cx="4074749" cy="3568751"/>
          </a:xfrm>
          <a:prstGeom prst="rect">
            <a:avLst/>
          </a:prstGeom>
          <a:noFill/>
          <a:ln>
            <a:noFill/>
          </a:ln>
        </p:spPr>
      </p:pic>
      <p:cxnSp>
        <p:nvCxnSpPr>
          <p:cNvPr id="290" name="Shape 290"/>
          <p:cNvCxnSpPr/>
          <p:nvPr/>
        </p:nvCxnSpPr>
        <p:spPr>
          <a:xfrm>
            <a:off x="4100256" y="434448"/>
            <a:ext cx="0" cy="4799100"/>
          </a:xfrm>
          <a:prstGeom prst="straightConnector1">
            <a:avLst/>
          </a:prstGeom>
          <a:noFill/>
          <a:ln w="9525" cap="flat" cmpd="sng">
            <a:solidFill>
              <a:srgbClr val="D9D9D9"/>
            </a:solidFill>
            <a:prstDash val="solid"/>
            <a:round/>
            <a:headEnd type="none" w="lg" len="lg"/>
            <a:tailEnd type="none" w="lg" len="lg"/>
          </a:ln>
        </p:spPr>
      </p:cxnSp>
    </p:spTree>
    <p:extLst>
      <p:ext uri="{BB962C8B-B14F-4D97-AF65-F5344CB8AC3E}">
        <p14:creationId xmlns:p14="http://schemas.microsoft.com/office/powerpoint/2010/main" val="369844596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52</a:t>
            </a:fld>
            <a:endParaRPr lang="en"/>
          </a:p>
        </p:txBody>
      </p:sp>
      <p:sp>
        <p:nvSpPr>
          <p:cNvPr id="296" name="Shape 296"/>
          <p:cNvSpPr txBox="1">
            <a:spLocks noGrp="1"/>
          </p:cNvSpPr>
          <p:nvPr>
            <p:ph type="body" idx="1"/>
          </p:nvPr>
        </p:nvSpPr>
        <p:spPr>
          <a:xfrm>
            <a:off x="501650" y="654825"/>
            <a:ext cx="2763000" cy="4334100"/>
          </a:xfrm>
          <a:prstGeom prst="rect">
            <a:avLst/>
          </a:prstGeom>
        </p:spPr>
        <p:txBody>
          <a:bodyPr lIns="44200" tIns="44200" rIns="44200" bIns="44200" anchor="t" anchorCtr="0">
            <a:noAutofit/>
          </a:bodyPr>
          <a:lstStyle/>
          <a:p>
            <a:pPr lvl="0" rtl="0">
              <a:lnSpc>
                <a:spcPct val="100000"/>
              </a:lnSpc>
              <a:spcBef>
                <a:spcPts val="0"/>
              </a:spcBef>
              <a:buNone/>
            </a:pPr>
            <a:r>
              <a:rPr lang="en" sz="1600">
                <a:solidFill>
                  <a:srgbClr val="B7B7B7"/>
                </a:solidFill>
              </a:rPr>
              <a:t>MIT News publishes story</a:t>
            </a:r>
          </a:p>
          <a:p>
            <a:pPr lvl="0" rtl="0">
              <a:lnSpc>
                <a:spcPct val="100000"/>
              </a:lnSpc>
              <a:spcBef>
                <a:spcPts val="0"/>
              </a:spcBef>
              <a:buNone/>
            </a:pPr>
            <a:r>
              <a:rPr lang="en" sz="1600">
                <a:solidFill>
                  <a:srgbClr val="434343"/>
                </a:solidFill>
              </a:rPr>
              <a:t/>
            </a:r>
            <a:br>
              <a:rPr lang="en" sz="1600">
                <a:solidFill>
                  <a:srgbClr val="434343"/>
                </a:solidFill>
              </a:rPr>
            </a:br>
            <a:r>
              <a:rPr lang="en" sz="1600">
                <a:solidFill>
                  <a:srgbClr val="434343"/>
                </a:solidFill>
              </a:rPr>
              <a:t>SoE touts MIT News story in SoE homepage hero and tweets a link to the story</a:t>
            </a:r>
          </a:p>
          <a:p>
            <a:pPr lvl="0" rtl="0">
              <a:lnSpc>
                <a:spcPct val="100000"/>
              </a:lnSpc>
              <a:spcBef>
                <a:spcPts val="0"/>
              </a:spcBef>
              <a:buNone/>
            </a:pPr>
            <a:endParaRPr sz="1600"/>
          </a:p>
          <a:p>
            <a:pPr lvl="0" rtl="0">
              <a:lnSpc>
                <a:spcPct val="100000"/>
              </a:lnSpc>
              <a:spcBef>
                <a:spcPts val="0"/>
              </a:spcBef>
              <a:buNone/>
            </a:pPr>
            <a:endParaRPr sz="1600"/>
          </a:p>
        </p:txBody>
      </p:sp>
      <p:pic>
        <p:nvPicPr>
          <p:cNvPr id="297" name="Shape 297" descr="mit_tweet.png"/>
          <p:cNvPicPr preferRelativeResize="0"/>
          <p:nvPr/>
        </p:nvPicPr>
        <p:blipFill rotWithShape="1">
          <a:blip r:embed="rId3">
            <a:alphaModFix/>
          </a:blip>
          <a:srcRect l="1107"/>
          <a:stretch/>
        </p:blipFill>
        <p:spPr>
          <a:xfrm>
            <a:off x="4452050" y="1394800"/>
            <a:ext cx="4239224" cy="1854884"/>
          </a:xfrm>
          <a:prstGeom prst="rect">
            <a:avLst/>
          </a:prstGeom>
          <a:noFill/>
          <a:ln>
            <a:noFill/>
          </a:ln>
        </p:spPr>
      </p:pic>
      <p:cxnSp>
        <p:nvCxnSpPr>
          <p:cNvPr id="298" name="Shape 298"/>
          <p:cNvCxnSpPr/>
          <p:nvPr/>
        </p:nvCxnSpPr>
        <p:spPr>
          <a:xfrm>
            <a:off x="4100256" y="434448"/>
            <a:ext cx="0" cy="4799100"/>
          </a:xfrm>
          <a:prstGeom prst="straightConnector1">
            <a:avLst/>
          </a:prstGeom>
          <a:noFill/>
          <a:ln w="9525" cap="flat" cmpd="sng">
            <a:solidFill>
              <a:srgbClr val="D9D9D9"/>
            </a:solidFill>
            <a:prstDash val="solid"/>
            <a:round/>
            <a:headEnd type="none" w="lg" len="lg"/>
            <a:tailEnd type="none" w="lg" len="lg"/>
          </a:ln>
        </p:spPr>
      </p:cxnSp>
    </p:spTree>
    <p:extLst>
      <p:ext uri="{BB962C8B-B14F-4D97-AF65-F5344CB8AC3E}">
        <p14:creationId xmlns:p14="http://schemas.microsoft.com/office/powerpoint/2010/main" val="360659239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Shape 303" descr="emailheader_1.png"/>
          <p:cNvPicPr preferRelativeResize="0"/>
          <p:nvPr/>
        </p:nvPicPr>
        <p:blipFill>
          <a:blip r:embed="rId3">
            <a:alphaModFix/>
          </a:blip>
          <a:stretch>
            <a:fillRect/>
          </a:stretch>
        </p:blipFill>
        <p:spPr>
          <a:xfrm>
            <a:off x="4353403" y="450674"/>
            <a:ext cx="4557924" cy="2929275"/>
          </a:xfrm>
          <a:prstGeom prst="rect">
            <a:avLst/>
          </a:prstGeom>
          <a:noFill/>
          <a:ln>
            <a:noFill/>
          </a:ln>
        </p:spPr>
      </p:pic>
      <p:sp>
        <p:nvSpPr>
          <p:cNvPr id="304" name="Shape 304"/>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53</a:t>
            </a:fld>
            <a:endParaRPr lang="en"/>
          </a:p>
        </p:txBody>
      </p:sp>
      <p:sp>
        <p:nvSpPr>
          <p:cNvPr id="305" name="Shape 305"/>
          <p:cNvSpPr txBox="1">
            <a:spLocks noGrp="1"/>
          </p:cNvSpPr>
          <p:nvPr>
            <p:ph type="body" idx="1"/>
          </p:nvPr>
        </p:nvSpPr>
        <p:spPr>
          <a:xfrm>
            <a:off x="501650" y="654825"/>
            <a:ext cx="2804700" cy="4334100"/>
          </a:xfrm>
          <a:prstGeom prst="rect">
            <a:avLst/>
          </a:prstGeom>
        </p:spPr>
        <p:txBody>
          <a:bodyPr lIns="44200" tIns="44200" rIns="44200" bIns="44200" anchor="t" anchorCtr="0">
            <a:noAutofit/>
          </a:bodyPr>
          <a:lstStyle/>
          <a:p>
            <a:pPr lvl="0" rtl="0">
              <a:lnSpc>
                <a:spcPct val="100000"/>
              </a:lnSpc>
              <a:spcBef>
                <a:spcPts val="0"/>
              </a:spcBef>
              <a:buNone/>
            </a:pPr>
            <a:r>
              <a:rPr lang="en" sz="1600">
                <a:solidFill>
                  <a:srgbClr val="B7B7B7"/>
                </a:solidFill>
              </a:rPr>
              <a:t>MIT News publishes story</a:t>
            </a:r>
          </a:p>
          <a:p>
            <a:pPr lvl="0" rtl="0">
              <a:lnSpc>
                <a:spcPct val="100000"/>
              </a:lnSpc>
              <a:spcBef>
                <a:spcPts val="0"/>
              </a:spcBef>
              <a:buNone/>
            </a:pPr>
            <a:r>
              <a:rPr lang="en" sz="1600">
                <a:solidFill>
                  <a:srgbClr val="B7B7B7"/>
                </a:solidFill>
              </a:rPr>
              <a:t/>
            </a:r>
            <a:br>
              <a:rPr lang="en" sz="1600">
                <a:solidFill>
                  <a:srgbClr val="B7B7B7"/>
                </a:solidFill>
              </a:rPr>
            </a:br>
            <a:r>
              <a:rPr lang="en" sz="1600">
                <a:solidFill>
                  <a:srgbClr val="B7B7B7"/>
                </a:solidFill>
              </a:rPr>
              <a:t>SoE touts MIT News story in SoE homepage hero and tweets a link to the story</a:t>
            </a:r>
          </a:p>
          <a:p>
            <a:pPr lvl="0" rtl="0">
              <a:lnSpc>
                <a:spcPct val="100000"/>
              </a:lnSpc>
              <a:spcBef>
                <a:spcPts val="0"/>
              </a:spcBef>
              <a:buNone/>
            </a:pPr>
            <a:r>
              <a:rPr lang="en" sz="1600">
                <a:solidFill>
                  <a:srgbClr val="434343"/>
                </a:solidFill>
              </a:rPr>
              <a:t/>
            </a:r>
            <a:br>
              <a:rPr lang="en" sz="1600">
                <a:solidFill>
                  <a:srgbClr val="434343"/>
                </a:solidFill>
              </a:rPr>
            </a:br>
            <a:r>
              <a:rPr lang="en" sz="1600">
                <a:solidFill>
                  <a:srgbClr val="434343"/>
                </a:solidFill>
              </a:rPr>
              <a:t>SoE sends email to alumni linking to MIT News story</a:t>
            </a:r>
          </a:p>
          <a:p>
            <a:pPr lvl="0" rtl="0">
              <a:lnSpc>
                <a:spcPct val="100000"/>
              </a:lnSpc>
              <a:spcBef>
                <a:spcPts val="0"/>
              </a:spcBef>
              <a:buNone/>
            </a:pPr>
            <a:endParaRPr sz="1600"/>
          </a:p>
        </p:txBody>
      </p:sp>
      <p:pic>
        <p:nvPicPr>
          <p:cNvPr id="306" name="Shape 306" descr="bsd_mit_soe_email1_lgk1.jpg"/>
          <p:cNvPicPr preferRelativeResize="0"/>
          <p:nvPr/>
        </p:nvPicPr>
        <p:blipFill rotWithShape="1">
          <a:blip r:embed="rId4">
            <a:alphaModFix/>
          </a:blip>
          <a:srcRect b="5329"/>
          <a:stretch/>
        </p:blipFill>
        <p:spPr>
          <a:xfrm>
            <a:off x="5024293" y="1074074"/>
            <a:ext cx="3066974" cy="3914850"/>
          </a:xfrm>
          <a:prstGeom prst="rect">
            <a:avLst/>
          </a:prstGeom>
          <a:noFill/>
          <a:ln>
            <a:noFill/>
          </a:ln>
        </p:spPr>
      </p:pic>
      <p:cxnSp>
        <p:nvCxnSpPr>
          <p:cNvPr id="307" name="Shape 307"/>
          <p:cNvCxnSpPr/>
          <p:nvPr/>
        </p:nvCxnSpPr>
        <p:spPr>
          <a:xfrm>
            <a:off x="4100256" y="434448"/>
            <a:ext cx="0" cy="4799100"/>
          </a:xfrm>
          <a:prstGeom prst="straightConnector1">
            <a:avLst/>
          </a:prstGeom>
          <a:noFill/>
          <a:ln w="9525" cap="flat" cmpd="sng">
            <a:solidFill>
              <a:srgbClr val="D9D9D9"/>
            </a:solidFill>
            <a:prstDash val="solid"/>
            <a:round/>
            <a:headEnd type="none" w="lg" len="lg"/>
            <a:tailEnd type="none" w="lg" len="lg"/>
          </a:ln>
        </p:spPr>
      </p:cxnSp>
    </p:spTree>
    <p:extLst>
      <p:ext uri="{BB962C8B-B14F-4D97-AF65-F5344CB8AC3E}">
        <p14:creationId xmlns:p14="http://schemas.microsoft.com/office/powerpoint/2010/main" val="225265993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Shape 312" descr="bsd_mit_soe_email1_lgk1.jpg"/>
          <p:cNvPicPr preferRelativeResize="0"/>
          <p:nvPr/>
        </p:nvPicPr>
        <p:blipFill rotWithShape="1">
          <a:blip r:embed="rId3">
            <a:alphaModFix/>
          </a:blip>
          <a:srcRect b="65973"/>
          <a:stretch/>
        </p:blipFill>
        <p:spPr>
          <a:xfrm>
            <a:off x="4416500" y="3111241"/>
            <a:ext cx="4278989" cy="1963169"/>
          </a:xfrm>
          <a:prstGeom prst="rect">
            <a:avLst/>
          </a:prstGeom>
          <a:noFill/>
          <a:ln>
            <a:noFill/>
          </a:ln>
        </p:spPr>
      </p:pic>
      <p:sp>
        <p:nvSpPr>
          <p:cNvPr id="313" name="Shape 313"/>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54</a:t>
            </a:fld>
            <a:endParaRPr lang="en"/>
          </a:p>
        </p:txBody>
      </p:sp>
      <p:sp>
        <p:nvSpPr>
          <p:cNvPr id="314" name="Shape 314"/>
          <p:cNvSpPr txBox="1">
            <a:spLocks noGrp="1"/>
          </p:cNvSpPr>
          <p:nvPr>
            <p:ph type="body" idx="1"/>
          </p:nvPr>
        </p:nvSpPr>
        <p:spPr>
          <a:xfrm>
            <a:off x="501650" y="654825"/>
            <a:ext cx="2868900" cy="4334100"/>
          </a:xfrm>
          <a:prstGeom prst="rect">
            <a:avLst/>
          </a:prstGeom>
        </p:spPr>
        <p:txBody>
          <a:bodyPr lIns="44200" tIns="44200" rIns="44200" bIns="44200" anchor="t" anchorCtr="0">
            <a:noAutofit/>
          </a:bodyPr>
          <a:lstStyle/>
          <a:p>
            <a:pPr lvl="0" rtl="0">
              <a:lnSpc>
                <a:spcPct val="100000"/>
              </a:lnSpc>
              <a:spcBef>
                <a:spcPts val="0"/>
              </a:spcBef>
              <a:buNone/>
            </a:pPr>
            <a:r>
              <a:rPr lang="en" sz="1600">
                <a:solidFill>
                  <a:srgbClr val="B7B7B7"/>
                </a:solidFill>
              </a:rPr>
              <a:t>MIT News publishes story</a:t>
            </a:r>
          </a:p>
          <a:p>
            <a:pPr lvl="0" rtl="0">
              <a:lnSpc>
                <a:spcPct val="100000"/>
              </a:lnSpc>
              <a:spcBef>
                <a:spcPts val="0"/>
              </a:spcBef>
              <a:buNone/>
            </a:pPr>
            <a:r>
              <a:rPr lang="en" sz="1600">
                <a:solidFill>
                  <a:srgbClr val="B7B7B7"/>
                </a:solidFill>
              </a:rPr>
              <a:t/>
            </a:r>
            <a:br>
              <a:rPr lang="en" sz="1600">
                <a:solidFill>
                  <a:srgbClr val="B7B7B7"/>
                </a:solidFill>
              </a:rPr>
            </a:br>
            <a:r>
              <a:rPr lang="en" sz="1600">
                <a:solidFill>
                  <a:srgbClr val="B7B7B7"/>
                </a:solidFill>
              </a:rPr>
              <a:t>SoE touts MIT News story </a:t>
            </a:r>
            <a:br>
              <a:rPr lang="en" sz="1600">
                <a:solidFill>
                  <a:srgbClr val="B7B7B7"/>
                </a:solidFill>
              </a:rPr>
            </a:br>
            <a:r>
              <a:rPr lang="en" sz="1600">
                <a:solidFill>
                  <a:srgbClr val="B7B7B7"/>
                </a:solidFill>
              </a:rPr>
              <a:t>in SoE homepage hero and tweets a link to the story </a:t>
            </a:r>
          </a:p>
          <a:p>
            <a:pPr lvl="0" rtl="0">
              <a:lnSpc>
                <a:spcPct val="100000"/>
              </a:lnSpc>
              <a:spcBef>
                <a:spcPts val="0"/>
              </a:spcBef>
              <a:buNone/>
            </a:pPr>
            <a:r>
              <a:rPr lang="en" sz="1600">
                <a:solidFill>
                  <a:srgbClr val="B7B7B7"/>
                </a:solidFill>
              </a:rPr>
              <a:t/>
            </a:r>
            <a:br>
              <a:rPr lang="en" sz="1600">
                <a:solidFill>
                  <a:srgbClr val="B7B7B7"/>
                </a:solidFill>
              </a:rPr>
            </a:br>
            <a:r>
              <a:rPr lang="en" sz="1600">
                <a:solidFill>
                  <a:srgbClr val="B7B7B7"/>
                </a:solidFill>
              </a:rPr>
              <a:t>SoE sends email to alumni linking to MIT News story</a:t>
            </a:r>
          </a:p>
          <a:p>
            <a:pPr lvl="0" rtl="0">
              <a:lnSpc>
                <a:spcPct val="100000"/>
              </a:lnSpc>
              <a:spcBef>
                <a:spcPts val="0"/>
              </a:spcBef>
              <a:buNone/>
            </a:pPr>
            <a:r>
              <a:rPr lang="en" sz="1600">
                <a:solidFill>
                  <a:srgbClr val="434343"/>
                </a:solidFill>
              </a:rPr>
              <a:t/>
            </a:r>
            <a:br>
              <a:rPr lang="en" sz="1600">
                <a:solidFill>
                  <a:srgbClr val="434343"/>
                </a:solidFill>
              </a:rPr>
            </a:br>
            <a:r>
              <a:rPr lang="en" sz="1600">
                <a:solidFill>
                  <a:srgbClr val="434343"/>
                </a:solidFill>
              </a:rPr>
              <a:t>DLC “fake forwards” SoE email to DLC alumni</a:t>
            </a:r>
          </a:p>
          <a:p>
            <a:pPr lvl="0" rtl="0">
              <a:spcBef>
                <a:spcPts val="0"/>
              </a:spcBef>
              <a:buNone/>
            </a:pPr>
            <a:endParaRPr sz="1600"/>
          </a:p>
        </p:txBody>
      </p:sp>
      <p:pic>
        <p:nvPicPr>
          <p:cNvPr id="315" name="Shape 315" descr="emailheader_2.png"/>
          <p:cNvPicPr preferRelativeResize="0"/>
          <p:nvPr/>
        </p:nvPicPr>
        <p:blipFill rotWithShape="1">
          <a:blip r:embed="rId4">
            <a:alphaModFix/>
          </a:blip>
          <a:srcRect/>
          <a:stretch/>
        </p:blipFill>
        <p:spPr>
          <a:xfrm>
            <a:off x="4341042" y="413600"/>
            <a:ext cx="4521450" cy="2905800"/>
          </a:xfrm>
          <a:prstGeom prst="rect">
            <a:avLst/>
          </a:prstGeom>
          <a:noFill/>
          <a:ln>
            <a:noFill/>
          </a:ln>
        </p:spPr>
      </p:pic>
      <p:cxnSp>
        <p:nvCxnSpPr>
          <p:cNvPr id="316" name="Shape 316"/>
          <p:cNvCxnSpPr/>
          <p:nvPr/>
        </p:nvCxnSpPr>
        <p:spPr>
          <a:xfrm>
            <a:off x="4100256" y="434448"/>
            <a:ext cx="0" cy="4799100"/>
          </a:xfrm>
          <a:prstGeom prst="straightConnector1">
            <a:avLst/>
          </a:prstGeom>
          <a:noFill/>
          <a:ln w="9525" cap="flat" cmpd="sng">
            <a:solidFill>
              <a:srgbClr val="D9D9D9"/>
            </a:solidFill>
            <a:prstDash val="solid"/>
            <a:round/>
            <a:headEnd type="none" w="lg" len="lg"/>
            <a:tailEnd type="none" w="lg" len="lg"/>
          </a:ln>
        </p:spPr>
      </p:cxnSp>
    </p:spTree>
    <p:extLst>
      <p:ext uri="{BB962C8B-B14F-4D97-AF65-F5344CB8AC3E}">
        <p14:creationId xmlns:p14="http://schemas.microsoft.com/office/powerpoint/2010/main" val="282908581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55</a:t>
            </a:fld>
            <a:endParaRPr lang="en"/>
          </a:p>
        </p:txBody>
      </p:sp>
      <p:sp>
        <p:nvSpPr>
          <p:cNvPr id="322" name="Shape 322"/>
          <p:cNvSpPr txBox="1">
            <a:spLocks noGrp="1"/>
          </p:cNvSpPr>
          <p:nvPr>
            <p:ph type="body" idx="1"/>
          </p:nvPr>
        </p:nvSpPr>
        <p:spPr>
          <a:xfrm>
            <a:off x="501650" y="654825"/>
            <a:ext cx="3019500" cy="4334100"/>
          </a:xfrm>
          <a:prstGeom prst="rect">
            <a:avLst/>
          </a:prstGeom>
        </p:spPr>
        <p:txBody>
          <a:bodyPr lIns="44200" tIns="44200" rIns="44200" bIns="44200" anchor="t" anchorCtr="0">
            <a:noAutofit/>
          </a:bodyPr>
          <a:lstStyle/>
          <a:p>
            <a:pPr lvl="0" rtl="0">
              <a:lnSpc>
                <a:spcPct val="100000"/>
              </a:lnSpc>
              <a:spcBef>
                <a:spcPts val="0"/>
              </a:spcBef>
              <a:buNone/>
            </a:pPr>
            <a:r>
              <a:rPr lang="en" sz="1600">
                <a:solidFill>
                  <a:srgbClr val="B7B7B7"/>
                </a:solidFill>
              </a:rPr>
              <a:t>MIT News publishes story</a:t>
            </a:r>
          </a:p>
          <a:p>
            <a:pPr lvl="0" rtl="0">
              <a:lnSpc>
                <a:spcPct val="100000"/>
              </a:lnSpc>
              <a:spcBef>
                <a:spcPts val="0"/>
              </a:spcBef>
              <a:buNone/>
            </a:pPr>
            <a:r>
              <a:rPr lang="en" sz="1600">
                <a:solidFill>
                  <a:srgbClr val="B7B7B7"/>
                </a:solidFill>
              </a:rPr>
              <a:t/>
            </a:r>
            <a:br>
              <a:rPr lang="en" sz="1600">
                <a:solidFill>
                  <a:srgbClr val="B7B7B7"/>
                </a:solidFill>
              </a:rPr>
            </a:br>
            <a:r>
              <a:rPr lang="en" sz="1600">
                <a:solidFill>
                  <a:srgbClr val="B7B7B7"/>
                </a:solidFill>
              </a:rPr>
              <a:t>SoE touts MIT News story </a:t>
            </a:r>
            <a:br>
              <a:rPr lang="en" sz="1600">
                <a:solidFill>
                  <a:srgbClr val="B7B7B7"/>
                </a:solidFill>
              </a:rPr>
            </a:br>
            <a:r>
              <a:rPr lang="en" sz="1600">
                <a:solidFill>
                  <a:srgbClr val="B7B7B7"/>
                </a:solidFill>
              </a:rPr>
              <a:t>in SoE homepage hero and tweets a link to the story </a:t>
            </a:r>
          </a:p>
          <a:p>
            <a:pPr lvl="0" rtl="0">
              <a:lnSpc>
                <a:spcPct val="100000"/>
              </a:lnSpc>
              <a:spcBef>
                <a:spcPts val="0"/>
              </a:spcBef>
              <a:buNone/>
            </a:pPr>
            <a:r>
              <a:rPr lang="en" sz="1600">
                <a:solidFill>
                  <a:srgbClr val="B7B7B7"/>
                </a:solidFill>
              </a:rPr>
              <a:t/>
            </a:r>
            <a:br>
              <a:rPr lang="en" sz="1600">
                <a:solidFill>
                  <a:srgbClr val="B7B7B7"/>
                </a:solidFill>
              </a:rPr>
            </a:br>
            <a:r>
              <a:rPr lang="en" sz="1600">
                <a:solidFill>
                  <a:srgbClr val="B7B7B7"/>
                </a:solidFill>
              </a:rPr>
              <a:t>SoE sends email to alumni linking to MIT News story</a:t>
            </a:r>
          </a:p>
          <a:p>
            <a:pPr lvl="0" rtl="0">
              <a:lnSpc>
                <a:spcPct val="100000"/>
              </a:lnSpc>
              <a:spcBef>
                <a:spcPts val="0"/>
              </a:spcBef>
              <a:buNone/>
            </a:pPr>
            <a:r>
              <a:rPr lang="en" sz="1600">
                <a:solidFill>
                  <a:srgbClr val="B7B7B7"/>
                </a:solidFill>
              </a:rPr>
              <a:t/>
            </a:r>
            <a:br>
              <a:rPr lang="en" sz="1600">
                <a:solidFill>
                  <a:srgbClr val="B7B7B7"/>
                </a:solidFill>
              </a:rPr>
            </a:br>
            <a:r>
              <a:rPr lang="en" sz="1600">
                <a:solidFill>
                  <a:srgbClr val="B7B7B7"/>
                </a:solidFill>
              </a:rPr>
              <a:t>DLC “fake forwards” SoE email to DLC alumni</a:t>
            </a:r>
          </a:p>
          <a:p>
            <a:pPr lvl="0" rtl="0">
              <a:lnSpc>
                <a:spcPct val="100000"/>
              </a:lnSpc>
              <a:spcBef>
                <a:spcPts val="0"/>
              </a:spcBef>
              <a:buNone/>
            </a:pPr>
            <a:r>
              <a:rPr lang="en" sz="1600">
                <a:solidFill>
                  <a:srgbClr val="434343"/>
                </a:solidFill>
              </a:rPr>
              <a:t/>
            </a:r>
            <a:br>
              <a:rPr lang="en" sz="1600">
                <a:solidFill>
                  <a:srgbClr val="434343"/>
                </a:solidFill>
              </a:rPr>
            </a:br>
            <a:r>
              <a:rPr lang="en" sz="1600">
                <a:solidFill>
                  <a:srgbClr val="434343"/>
                </a:solidFill>
              </a:rPr>
              <a:t>DLC posts invite to Facebook Live Q&amp;A</a:t>
            </a:r>
          </a:p>
          <a:p>
            <a:pPr lvl="0" rtl="0">
              <a:spcBef>
                <a:spcPts val="0"/>
              </a:spcBef>
              <a:buNone/>
            </a:pPr>
            <a:endParaRPr sz="1600"/>
          </a:p>
        </p:txBody>
      </p:sp>
      <p:pic>
        <p:nvPicPr>
          <p:cNvPr id="323" name="Shape 323" descr="mit_fblive.png"/>
          <p:cNvPicPr preferRelativeResize="0"/>
          <p:nvPr/>
        </p:nvPicPr>
        <p:blipFill rotWithShape="1">
          <a:blip r:embed="rId3">
            <a:alphaModFix/>
          </a:blip>
          <a:srcRect l="1458"/>
          <a:stretch/>
        </p:blipFill>
        <p:spPr>
          <a:xfrm>
            <a:off x="4987042" y="886875"/>
            <a:ext cx="3282849" cy="3870000"/>
          </a:xfrm>
          <a:prstGeom prst="rect">
            <a:avLst/>
          </a:prstGeom>
          <a:noFill/>
          <a:ln>
            <a:noFill/>
          </a:ln>
        </p:spPr>
      </p:pic>
      <p:cxnSp>
        <p:nvCxnSpPr>
          <p:cNvPr id="324" name="Shape 324"/>
          <p:cNvCxnSpPr/>
          <p:nvPr/>
        </p:nvCxnSpPr>
        <p:spPr>
          <a:xfrm>
            <a:off x="4100256" y="434448"/>
            <a:ext cx="0" cy="4799100"/>
          </a:xfrm>
          <a:prstGeom prst="straightConnector1">
            <a:avLst/>
          </a:prstGeom>
          <a:noFill/>
          <a:ln w="9525" cap="flat" cmpd="sng">
            <a:solidFill>
              <a:srgbClr val="D9D9D9"/>
            </a:solidFill>
            <a:prstDash val="solid"/>
            <a:round/>
            <a:headEnd type="none" w="lg" len="lg"/>
            <a:tailEnd type="none" w="lg" len="lg"/>
          </a:ln>
        </p:spPr>
      </p:cxnSp>
    </p:spTree>
    <p:extLst>
      <p:ext uri="{BB962C8B-B14F-4D97-AF65-F5344CB8AC3E}">
        <p14:creationId xmlns:p14="http://schemas.microsoft.com/office/powerpoint/2010/main" val="267038405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Shape 346" descr="Screen Shot 2016-03-21 at 10.35.02 AM.png"/>
          <p:cNvPicPr preferRelativeResize="0"/>
          <p:nvPr/>
        </p:nvPicPr>
        <p:blipFill rotWithShape="1">
          <a:blip r:embed="rId3">
            <a:alphaModFix/>
          </a:blip>
          <a:srcRect b="3521"/>
          <a:stretch/>
        </p:blipFill>
        <p:spPr>
          <a:xfrm>
            <a:off x="0" y="-57150"/>
            <a:ext cx="9143999" cy="5772149"/>
          </a:xfrm>
          <a:prstGeom prst="rect">
            <a:avLst/>
          </a:prstGeom>
          <a:noFill/>
          <a:ln>
            <a:noFill/>
          </a:ln>
        </p:spPr>
      </p:pic>
      <p:sp>
        <p:nvSpPr>
          <p:cNvPr id="347" name="Shape 347"/>
          <p:cNvSpPr/>
          <p:nvPr/>
        </p:nvSpPr>
        <p:spPr>
          <a:xfrm>
            <a:off x="0" y="5302250"/>
            <a:ext cx="9144000" cy="437400"/>
          </a:xfrm>
          <a:prstGeom prst="rect">
            <a:avLst/>
          </a:prstGeom>
          <a:solidFill>
            <a:srgbClr val="FFFFFF"/>
          </a:solidFill>
          <a:ln>
            <a:noFill/>
          </a:ln>
        </p:spPr>
        <p:txBody>
          <a:bodyPr lIns="30700" tIns="30700" rIns="30700" bIns="30700" anchor="ctr" anchorCtr="0">
            <a:noAutofit/>
          </a:bodyPr>
          <a:lstStyle/>
          <a:p>
            <a:pPr marL="0" marR="0" lvl="0" indent="0" algn="l" rtl="0">
              <a:lnSpc>
                <a:spcPct val="80000"/>
              </a:lnSpc>
              <a:spcBef>
                <a:spcPts val="0"/>
              </a:spcBef>
              <a:buNone/>
            </a:pPr>
            <a:endParaRPr sz="4600" b="1" i="0" u="none" strike="noStrike" cap="none">
              <a:solidFill>
                <a:srgbClr val="424242"/>
              </a:solidFill>
              <a:latin typeface="Helvetica Neue"/>
              <a:ea typeface="Helvetica Neue"/>
              <a:cs typeface="Helvetica Neue"/>
              <a:sym typeface="Helvetica Neue"/>
            </a:endParaRPr>
          </a:p>
        </p:txBody>
      </p:sp>
      <p:sp>
        <p:nvSpPr>
          <p:cNvPr id="348" name="Shape 348"/>
          <p:cNvSpPr txBox="1">
            <a:spLocks noGrp="1"/>
          </p:cNvSpPr>
          <p:nvPr>
            <p:ph type="sldNum" idx="12"/>
          </p:nvPr>
        </p:nvSpPr>
        <p:spPr>
          <a:xfrm>
            <a:off x="8446725" y="5274555"/>
            <a:ext cx="4110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56</a:t>
            </a:fld>
            <a:endParaRPr lang="en"/>
          </a:p>
        </p:txBody>
      </p:sp>
      <p:pic>
        <p:nvPicPr>
          <p:cNvPr id="349" name="Shape 349"/>
          <p:cNvPicPr preferRelativeResize="0"/>
          <p:nvPr/>
        </p:nvPicPr>
        <p:blipFill rotWithShape="1">
          <a:blip r:embed="rId4">
            <a:alphaModFix/>
          </a:blip>
          <a:srcRect l="49" r="49"/>
          <a:stretch/>
        </p:blipFill>
        <p:spPr>
          <a:xfrm>
            <a:off x="533400" y="5438275"/>
            <a:ext cx="850800" cy="140700"/>
          </a:xfrm>
          <a:prstGeom prst="rect">
            <a:avLst/>
          </a:prstGeom>
          <a:noFill/>
          <a:ln>
            <a:noFill/>
          </a:ln>
        </p:spPr>
      </p:pic>
      <p:sp>
        <p:nvSpPr>
          <p:cNvPr id="350" name="Shape 350"/>
          <p:cNvSpPr/>
          <p:nvPr/>
        </p:nvSpPr>
        <p:spPr>
          <a:xfrm>
            <a:off x="6178550" y="5422889"/>
            <a:ext cx="2355900" cy="140700"/>
          </a:xfrm>
          <a:prstGeom prst="rect">
            <a:avLst/>
          </a:prstGeom>
          <a:noFill/>
          <a:ln>
            <a:noFill/>
          </a:ln>
        </p:spPr>
        <p:txBody>
          <a:bodyPr lIns="30700" tIns="30700" rIns="30700" bIns="30700" anchor="ctr" anchorCtr="0">
            <a:noAutofit/>
          </a:bodyPr>
          <a:lstStyle/>
          <a:p>
            <a:pPr marL="190500" marR="0" lvl="5" indent="266700" algn="l" rtl="0">
              <a:lnSpc>
                <a:spcPct val="80000"/>
              </a:lnSpc>
              <a:spcBef>
                <a:spcPts val="0"/>
              </a:spcBef>
              <a:buSzPct val="25000"/>
              <a:buNone/>
            </a:pPr>
            <a:r>
              <a:rPr lang="en" sz="600" b="1" i="0" u="none" strike="noStrike" cap="none">
                <a:solidFill>
                  <a:srgbClr val="929292"/>
                </a:solidFill>
                <a:latin typeface="Helvetica Neue"/>
                <a:ea typeface="Helvetica Neue"/>
                <a:cs typeface="Helvetica Neue"/>
                <a:sym typeface="Helvetica Neue"/>
              </a:rPr>
              <a:t>© Blue State Digital  |  Proprietary and Confidential   </a:t>
            </a:r>
          </a:p>
        </p:txBody>
      </p:sp>
      <p:pic>
        <p:nvPicPr>
          <p:cNvPr id="351" name="Shape 351"/>
          <p:cNvPicPr preferRelativeResize="0"/>
          <p:nvPr/>
        </p:nvPicPr>
        <p:blipFill>
          <a:blip r:embed="rId5">
            <a:alphaModFix amt="50000"/>
          </a:blip>
          <a:stretch>
            <a:fillRect/>
          </a:stretch>
        </p:blipFill>
        <p:spPr>
          <a:xfrm>
            <a:off x="0" y="0"/>
            <a:ext cx="9144000" cy="5302250"/>
          </a:xfrm>
          <a:prstGeom prst="rect">
            <a:avLst/>
          </a:prstGeom>
          <a:noFill/>
          <a:ln>
            <a:noFill/>
          </a:ln>
        </p:spPr>
      </p:pic>
      <p:sp>
        <p:nvSpPr>
          <p:cNvPr id="2" name="Rectangle 1"/>
          <p:cNvSpPr/>
          <p:nvPr/>
        </p:nvSpPr>
        <p:spPr>
          <a:xfrm>
            <a:off x="0" y="2247900"/>
            <a:ext cx="9143999" cy="769441"/>
          </a:xfrm>
          <a:prstGeom prst="rect">
            <a:avLst/>
          </a:prstGeom>
        </p:spPr>
        <p:txBody>
          <a:bodyPr wrap="square">
            <a:spAutoFit/>
          </a:bodyPr>
          <a:lstStyle/>
          <a:p>
            <a:pPr marL="0" indent="0" algn="ctr">
              <a:spcBef>
                <a:spcPts val="924"/>
              </a:spcBef>
            </a:pPr>
            <a:r>
              <a:rPr lang="en-US" sz="4400" b="1" dirty="0">
                <a:solidFill>
                  <a:srgbClr val="FFFFFF"/>
                </a:solidFill>
                <a:latin typeface="Helvetica 85 Heavy"/>
                <a:cs typeface="Helvetica 85 Heavy"/>
              </a:rPr>
              <a:t>Attract top talent, at all levels</a:t>
            </a:r>
          </a:p>
        </p:txBody>
      </p:sp>
    </p:spTree>
    <p:extLst>
      <p:ext uri="{BB962C8B-B14F-4D97-AF65-F5344CB8AC3E}">
        <p14:creationId xmlns:p14="http://schemas.microsoft.com/office/powerpoint/2010/main" val="40055227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501650" y="82550"/>
            <a:ext cx="8140800" cy="476400"/>
          </a:xfrm>
          <a:prstGeom prst="rect">
            <a:avLst/>
          </a:prstGeom>
        </p:spPr>
        <p:txBody>
          <a:bodyPr lIns="44200" tIns="44200" rIns="44200" bIns="44200" anchor="ctr" anchorCtr="0">
            <a:noAutofit/>
          </a:bodyPr>
          <a:lstStyle/>
          <a:p>
            <a:pPr lvl="0">
              <a:spcBef>
                <a:spcPts val="0"/>
              </a:spcBef>
              <a:buNone/>
            </a:pPr>
            <a:r>
              <a:rPr lang="en-US" dirty="0" smtClean="0">
                <a:solidFill>
                  <a:srgbClr val="666666"/>
                </a:solidFill>
              </a:rPr>
              <a:t>The work to date</a:t>
            </a:r>
            <a:endParaRPr lang="en" dirty="0">
              <a:solidFill>
                <a:srgbClr val="666666"/>
              </a:solidFill>
            </a:endParaRPr>
          </a:p>
        </p:txBody>
      </p:sp>
      <p:sp>
        <p:nvSpPr>
          <p:cNvPr id="91" name="Shape 91"/>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a:t>
            </a:fld>
            <a:endParaRPr lang="en"/>
          </a:p>
        </p:txBody>
      </p:sp>
      <p:sp>
        <p:nvSpPr>
          <p:cNvPr id="92" name="Shape 92"/>
          <p:cNvSpPr txBox="1">
            <a:spLocks noGrp="1"/>
          </p:cNvSpPr>
          <p:nvPr>
            <p:ph type="body" idx="1"/>
          </p:nvPr>
        </p:nvSpPr>
        <p:spPr>
          <a:xfrm>
            <a:off x="501650" y="1185870"/>
            <a:ext cx="3161100" cy="4240500"/>
          </a:xfrm>
          <a:prstGeom prst="rect">
            <a:avLst/>
          </a:prstGeom>
        </p:spPr>
        <p:txBody>
          <a:bodyPr lIns="44200" tIns="44200" rIns="44200" bIns="44200" anchor="t" anchorCtr="0">
            <a:noAutofit/>
          </a:bodyPr>
          <a:lstStyle/>
          <a:p>
            <a:pPr lvl="0" rtl="0">
              <a:lnSpc>
                <a:spcPct val="100000"/>
              </a:lnSpc>
              <a:spcBef>
                <a:spcPts val="0"/>
              </a:spcBef>
              <a:buNone/>
            </a:pPr>
            <a:r>
              <a:rPr lang="en" sz="2200" dirty="0">
                <a:solidFill>
                  <a:srgbClr val="999999"/>
                </a:solidFill>
              </a:rPr>
              <a:t>Phase 1:</a:t>
            </a:r>
            <a:r>
              <a:rPr lang="en" sz="2200" dirty="0">
                <a:solidFill>
                  <a:srgbClr val="AE082B"/>
                </a:solidFill>
              </a:rPr>
              <a:t/>
            </a:r>
            <a:br>
              <a:rPr lang="en" sz="2200" dirty="0">
                <a:solidFill>
                  <a:srgbClr val="AE082B"/>
                </a:solidFill>
              </a:rPr>
            </a:br>
            <a:r>
              <a:rPr lang="en" sz="2200" dirty="0"/>
              <a:t>Research &amp; Plan</a:t>
            </a:r>
            <a:r>
              <a:rPr lang="en" sz="2000" dirty="0">
                <a:solidFill>
                  <a:srgbClr val="AE082B"/>
                </a:solidFill>
              </a:rPr>
              <a:t/>
            </a:r>
            <a:br>
              <a:rPr lang="en" sz="2000" dirty="0">
                <a:solidFill>
                  <a:srgbClr val="AE082B"/>
                </a:solidFill>
              </a:rPr>
            </a:br>
            <a:endParaRPr lang="en" sz="2000" dirty="0">
              <a:solidFill>
                <a:srgbClr val="AE082B"/>
              </a:solidFill>
            </a:endParaRPr>
          </a:p>
          <a:p>
            <a:pPr lvl="0" rtl="0">
              <a:lnSpc>
                <a:spcPct val="115000"/>
              </a:lnSpc>
              <a:spcBef>
                <a:spcPts val="0"/>
              </a:spcBef>
              <a:buNone/>
            </a:pPr>
            <a:r>
              <a:rPr lang="en" sz="1300" b="0" dirty="0">
                <a:solidFill>
                  <a:srgbClr val="666666"/>
                </a:solidFill>
              </a:rPr>
              <a:t>Stakeholder interviews</a:t>
            </a:r>
          </a:p>
          <a:p>
            <a:pPr lvl="0" rtl="0">
              <a:lnSpc>
                <a:spcPct val="115000"/>
              </a:lnSpc>
              <a:spcBef>
                <a:spcPts val="0"/>
              </a:spcBef>
              <a:buNone/>
            </a:pPr>
            <a:r>
              <a:rPr lang="en" sz="1300" b="0" dirty="0">
                <a:solidFill>
                  <a:srgbClr val="666666"/>
                </a:solidFill>
              </a:rPr>
              <a:t>Audience interviews</a:t>
            </a:r>
          </a:p>
          <a:p>
            <a:pPr lvl="0" rtl="0">
              <a:lnSpc>
                <a:spcPct val="115000"/>
              </a:lnSpc>
              <a:spcBef>
                <a:spcPts val="0"/>
              </a:spcBef>
              <a:buNone/>
            </a:pPr>
            <a:r>
              <a:rPr lang="en" sz="1300" b="0" dirty="0">
                <a:solidFill>
                  <a:srgbClr val="666666"/>
                </a:solidFill>
              </a:rPr>
              <a:t>Competitor review</a:t>
            </a:r>
          </a:p>
          <a:p>
            <a:pPr lvl="0" rtl="0">
              <a:lnSpc>
                <a:spcPct val="115000"/>
              </a:lnSpc>
              <a:spcBef>
                <a:spcPts val="0"/>
              </a:spcBef>
              <a:buNone/>
            </a:pPr>
            <a:r>
              <a:rPr lang="en" sz="1300" dirty="0">
                <a:solidFill>
                  <a:srgbClr val="666666"/>
                </a:solidFill>
              </a:rPr>
              <a:t>Messaging strategy</a:t>
            </a:r>
            <a:r>
              <a:rPr lang="en" sz="1400" dirty="0">
                <a:solidFill>
                  <a:srgbClr val="AE082B"/>
                </a:solidFill>
              </a:rPr>
              <a:t/>
            </a:r>
            <a:br>
              <a:rPr lang="en" sz="1400" dirty="0">
                <a:solidFill>
                  <a:srgbClr val="AE082B"/>
                </a:solidFill>
              </a:rPr>
            </a:br>
            <a:endParaRPr lang="en" sz="1400" dirty="0">
              <a:solidFill>
                <a:srgbClr val="AE082B"/>
              </a:solidFill>
            </a:endParaRPr>
          </a:p>
          <a:p>
            <a:pPr lvl="0" rtl="0">
              <a:lnSpc>
                <a:spcPct val="100000"/>
              </a:lnSpc>
              <a:spcBef>
                <a:spcPts val="0"/>
              </a:spcBef>
              <a:buNone/>
            </a:pPr>
            <a:endParaRPr sz="1400" dirty="0">
              <a:solidFill>
                <a:srgbClr val="AE082B"/>
              </a:solidFill>
            </a:endParaRPr>
          </a:p>
          <a:p>
            <a:pPr lvl="0" rtl="0">
              <a:lnSpc>
                <a:spcPct val="100000"/>
              </a:lnSpc>
              <a:spcBef>
                <a:spcPts val="0"/>
              </a:spcBef>
              <a:buNone/>
            </a:pPr>
            <a:endParaRPr sz="1000" b="0" dirty="0">
              <a:solidFill>
                <a:srgbClr val="AE082B"/>
              </a:solidFill>
            </a:endParaRPr>
          </a:p>
        </p:txBody>
      </p:sp>
      <p:cxnSp>
        <p:nvCxnSpPr>
          <p:cNvPr id="93" name="Shape 93"/>
          <p:cNvCxnSpPr/>
          <p:nvPr/>
        </p:nvCxnSpPr>
        <p:spPr>
          <a:xfrm>
            <a:off x="558025" y="2087779"/>
            <a:ext cx="2184000" cy="0"/>
          </a:xfrm>
          <a:prstGeom prst="straightConnector1">
            <a:avLst/>
          </a:prstGeom>
          <a:noFill/>
          <a:ln w="76200" cap="flat" cmpd="sng">
            <a:solidFill>
              <a:srgbClr val="B7B7B7"/>
            </a:solidFill>
            <a:prstDash val="solid"/>
            <a:round/>
            <a:headEnd type="none" w="lg" len="lg"/>
            <a:tailEnd type="none" w="lg" len="lg"/>
          </a:ln>
        </p:spPr>
      </p:cxnSp>
    </p:spTree>
    <p:extLst>
      <p:ext uri="{BB962C8B-B14F-4D97-AF65-F5344CB8AC3E}">
        <p14:creationId xmlns:p14="http://schemas.microsoft.com/office/powerpoint/2010/main" val="8858858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7</a:t>
            </a:fld>
            <a:endParaRPr lang="en"/>
          </a:p>
        </p:txBody>
      </p:sp>
      <p:sp>
        <p:nvSpPr>
          <p:cNvPr id="438" name="Shape 438"/>
          <p:cNvSpPr txBox="1">
            <a:spLocks noGrp="1"/>
          </p:cNvSpPr>
          <p:nvPr>
            <p:ph type="body" idx="1"/>
          </p:nvPr>
        </p:nvSpPr>
        <p:spPr>
          <a:xfrm>
            <a:off x="501650" y="654825"/>
            <a:ext cx="8516400" cy="4334100"/>
          </a:xfrm>
          <a:prstGeom prst="rect">
            <a:avLst/>
          </a:prstGeom>
        </p:spPr>
        <p:txBody>
          <a:bodyPr lIns="44200" tIns="44200" rIns="44200" bIns="44200" anchor="t" anchorCtr="0">
            <a:noAutofit/>
          </a:bodyPr>
          <a:lstStyle/>
          <a:p>
            <a:pPr lvl="0">
              <a:lnSpc>
                <a:spcPct val="150000"/>
              </a:lnSpc>
            </a:pPr>
            <a:r>
              <a:rPr lang="en" sz="3600" dirty="0">
                <a:solidFill>
                  <a:schemeClr val="bg1"/>
                </a:solidFill>
              </a:rPr>
              <a:t>Differentiating Messages</a:t>
            </a:r>
          </a:p>
          <a:p>
            <a:pPr marL="457200" lvl="0" indent="0" rtl="0">
              <a:lnSpc>
                <a:spcPct val="200000"/>
              </a:lnSpc>
              <a:spcBef>
                <a:spcPts val="0"/>
              </a:spcBef>
              <a:buNone/>
            </a:pPr>
            <a:r>
              <a:rPr lang="en" sz="2000" dirty="0" smtClean="0">
                <a:solidFill>
                  <a:schemeClr val="bg2"/>
                </a:solidFill>
              </a:rPr>
              <a:t>MITers </a:t>
            </a:r>
            <a:r>
              <a:rPr lang="en" sz="2000" dirty="0">
                <a:solidFill>
                  <a:schemeClr val="bg2"/>
                </a:solidFill>
              </a:rPr>
              <a:t>are like-minded, but not alike.</a:t>
            </a:r>
          </a:p>
          <a:p>
            <a:pPr marL="457200" lvl="0" indent="0" rtl="0">
              <a:lnSpc>
                <a:spcPct val="200000"/>
              </a:lnSpc>
              <a:spcBef>
                <a:spcPts val="0"/>
              </a:spcBef>
              <a:buNone/>
            </a:pPr>
            <a:r>
              <a:rPr lang="en" sz="2000" dirty="0">
                <a:solidFill>
                  <a:schemeClr val="bg2"/>
                </a:solidFill>
              </a:rPr>
              <a:t>MITers turn off their “no” switch.</a:t>
            </a:r>
          </a:p>
          <a:p>
            <a:pPr marL="457200" lvl="0" indent="0" rtl="0">
              <a:lnSpc>
                <a:spcPct val="200000"/>
              </a:lnSpc>
              <a:spcBef>
                <a:spcPts val="0"/>
              </a:spcBef>
              <a:buNone/>
            </a:pPr>
            <a:r>
              <a:rPr lang="en" sz="2000" dirty="0">
                <a:solidFill>
                  <a:schemeClr val="bg2"/>
                </a:solidFill>
              </a:rPr>
              <a:t>If the faculty disappeared, MIT students would continue working.</a:t>
            </a:r>
          </a:p>
          <a:p>
            <a:pPr marL="457200" lvl="0" indent="0" rtl="0">
              <a:lnSpc>
                <a:spcPct val="200000"/>
              </a:lnSpc>
              <a:spcBef>
                <a:spcPts val="0"/>
              </a:spcBef>
              <a:buNone/>
            </a:pPr>
            <a:r>
              <a:rPr lang="en" sz="2000" dirty="0">
                <a:solidFill>
                  <a:schemeClr val="bg2"/>
                </a:solidFill>
              </a:rPr>
              <a:t>MIT is an Idea Collider.</a:t>
            </a:r>
          </a:p>
          <a:p>
            <a:pPr marL="457200" lvl="0" indent="0" rtl="0">
              <a:lnSpc>
                <a:spcPct val="240000"/>
              </a:lnSpc>
              <a:spcBef>
                <a:spcPts val="0"/>
              </a:spcBef>
              <a:buNone/>
            </a:pPr>
            <a:r>
              <a:rPr lang="en" sz="2000" dirty="0">
                <a:solidFill>
                  <a:schemeClr val="bg2"/>
                </a:solidFill>
              </a:rPr>
              <a:t>MITers loves challenges—the harder, the better.</a:t>
            </a:r>
          </a:p>
          <a:p>
            <a:pPr marL="457200" lvl="0" indent="0" rtl="0">
              <a:lnSpc>
                <a:spcPct val="200000"/>
              </a:lnSpc>
              <a:spcBef>
                <a:spcPts val="0"/>
              </a:spcBef>
              <a:buNone/>
            </a:pPr>
            <a:endParaRPr sz="2000" dirty="0">
              <a:solidFill>
                <a:srgbClr val="FFFFFF"/>
              </a:solidFill>
            </a:endParaRPr>
          </a:p>
          <a:p>
            <a:pPr marL="0" lvl="0" indent="0" rtl="0">
              <a:lnSpc>
                <a:spcPct val="115000"/>
              </a:lnSpc>
              <a:spcBef>
                <a:spcPts val="0"/>
              </a:spcBef>
              <a:buNone/>
            </a:pPr>
            <a:r>
              <a:rPr lang="en" sz="1800" dirty="0">
                <a:solidFill>
                  <a:srgbClr val="FFFFFF"/>
                </a:solidFill>
                <a:latin typeface="Helvetica Neue"/>
                <a:ea typeface="Helvetica Neue"/>
                <a:cs typeface="Helvetica Neue"/>
                <a:sym typeface="Helvetica Neue"/>
              </a:rPr>
              <a:t/>
            </a:r>
            <a:br>
              <a:rPr lang="en" sz="1800" dirty="0">
                <a:solidFill>
                  <a:srgbClr val="FFFFFF"/>
                </a:solidFill>
                <a:latin typeface="Helvetica Neue"/>
                <a:ea typeface="Helvetica Neue"/>
                <a:cs typeface="Helvetica Neue"/>
                <a:sym typeface="Helvetica Neue"/>
              </a:rPr>
            </a:br>
            <a:endParaRPr lang="en" sz="1800" dirty="0">
              <a:solidFill>
                <a:srgbClr val="FFFFFF"/>
              </a:solidFill>
              <a:latin typeface="Helvetica Neue"/>
              <a:ea typeface="Helvetica Neue"/>
              <a:cs typeface="Helvetica Neue"/>
              <a:sym typeface="Helvetica Neue"/>
            </a:endParaRPr>
          </a:p>
          <a:p>
            <a:pPr lvl="0" rtl="0">
              <a:spcBef>
                <a:spcPts val="0"/>
              </a:spcBef>
              <a:buNone/>
            </a:pPr>
            <a:endParaRPr sz="1800" dirty="0">
              <a:solidFill>
                <a:srgbClr val="FFFFFF"/>
              </a:solidFill>
            </a:endParaRPr>
          </a:p>
          <a:p>
            <a:pPr lvl="0" rtl="0">
              <a:lnSpc>
                <a:spcPct val="115000"/>
              </a:lnSpc>
              <a:spcBef>
                <a:spcPts val="0"/>
              </a:spcBef>
              <a:buNone/>
            </a:pPr>
            <a:endParaRPr sz="1800" dirty="0">
              <a:solidFill>
                <a:srgbClr val="FFFFFF"/>
              </a:solidFill>
            </a:endParaRPr>
          </a:p>
          <a:p>
            <a:pPr lvl="0" rtl="0">
              <a:spcBef>
                <a:spcPts val="0"/>
              </a:spcBef>
              <a:buNone/>
            </a:pPr>
            <a:endParaRPr sz="1800" dirty="0">
              <a:solidFill>
                <a:srgbClr val="FFFFFF"/>
              </a:solidFill>
            </a:endParaRPr>
          </a:p>
          <a:p>
            <a:pPr lvl="0" rtl="0">
              <a:lnSpc>
                <a:spcPct val="115000"/>
              </a:lnSpc>
              <a:spcBef>
                <a:spcPts val="0"/>
              </a:spcBef>
              <a:buNone/>
            </a:pPr>
            <a:endParaRPr sz="1800" b="0" dirty="0">
              <a:solidFill>
                <a:srgbClr val="FFFFFF"/>
              </a:solidFill>
            </a:endParaRPr>
          </a:p>
        </p:txBody>
      </p:sp>
      <p:sp>
        <p:nvSpPr>
          <p:cNvPr id="439" name="Shape 439"/>
          <p:cNvSpPr/>
          <p:nvPr/>
        </p:nvSpPr>
        <p:spPr>
          <a:xfrm>
            <a:off x="452750" y="1764620"/>
            <a:ext cx="437400" cy="437400"/>
          </a:xfrm>
          <a:prstGeom prst="ellipse">
            <a:avLst/>
          </a:prstGeom>
          <a:solidFill>
            <a:srgbClr val="FFFFFF"/>
          </a:solidFill>
          <a:ln>
            <a:noFill/>
          </a:ln>
        </p:spPr>
        <p:txBody>
          <a:bodyPr lIns="91425" tIns="91425" rIns="91425" bIns="91425" anchor="ctr" anchorCtr="0">
            <a:noAutofit/>
          </a:bodyPr>
          <a:lstStyle/>
          <a:p>
            <a:pPr lvl="0" algn="ctr">
              <a:spcBef>
                <a:spcPts val="0"/>
              </a:spcBef>
              <a:buNone/>
            </a:pPr>
            <a:r>
              <a:rPr lang="en" sz="1800" b="1">
                <a:solidFill>
                  <a:srgbClr val="2885C6"/>
                </a:solidFill>
                <a:latin typeface="Helvetica Neue"/>
                <a:ea typeface="Helvetica Neue"/>
                <a:cs typeface="Helvetica Neue"/>
                <a:sym typeface="Helvetica Neue"/>
              </a:rPr>
              <a:t>1</a:t>
            </a:r>
          </a:p>
        </p:txBody>
      </p:sp>
      <p:sp>
        <p:nvSpPr>
          <p:cNvPr id="440" name="Shape 440"/>
          <p:cNvSpPr/>
          <p:nvPr/>
        </p:nvSpPr>
        <p:spPr>
          <a:xfrm>
            <a:off x="452750" y="2373535"/>
            <a:ext cx="437400" cy="437400"/>
          </a:xfrm>
          <a:prstGeom prst="ellipse">
            <a:avLst/>
          </a:prstGeom>
          <a:solidFill>
            <a:srgbClr val="FFFFFF"/>
          </a:solidFill>
          <a:ln>
            <a:noFill/>
          </a:ln>
        </p:spPr>
        <p:txBody>
          <a:bodyPr lIns="91425" tIns="91425" rIns="91425" bIns="91425" anchor="ctr" anchorCtr="0">
            <a:noAutofit/>
          </a:bodyPr>
          <a:lstStyle/>
          <a:p>
            <a:pPr lvl="0" algn="ctr" rtl="0">
              <a:spcBef>
                <a:spcPts val="0"/>
              </a:spcBef>
              <a:buNone/>
            </a:pPr>
            <a:r>
              <a:rPr lang="en" sz="1800" b="1">
                <a:solidFill>
                  <a:srgbClr val="2885C6"/>
                </a:solidFill>
                <a:latin typeface="Helvetica Neue"/>
                <a:ea typeface="Helvetica Neue"/>
                <a:cs typeface="Helvetica Neue"/>
                <a:sym typeface="Helvetica Neue"/>
              </a:rPr>
              <a:t>2</a:t>
            </a:r>
          </a:p>
        </p:txBody>
      </p:sp>
      <p:sp>
        <p:nvSpPr>
          <p:cNvPr id="441" name="Shape 441"/>
          <p:cNvSpPr/>
          <p:nvPr/>
        </p:nvSpPr>
        <p:spPr>
          <a:xfrm>
            <a:off x="452750" y="2982450"/>
            <a:ext cx="437400" cy="437400"/>
          </a:xfrm>
          <a:prstGeom prst="ellipse">
            <a:avLst/>
          </a:prstGeom>
          <a:solidFill>
            <a:srgbClr val="FFFFFF"/>
          </a:solidFill>
          <a:ln>
            <a:noFill/>
          </a:ln>
        </p:spPr>
        <p:txBody>
          <a:bodyPr lIns="91425" tIns="91425" rIns="91425" bIns="91425" anchor="ctr" anchorCtr="0">
            <a:noAutofit/>
          </a:bodyPr>
          <a:lstStyle/>
          <a:p>
            <a:pPr lvl="0" algn="ctr" rtl="0">
              <a:spcBef>
                <a:spcPts val="0"/>
              </a:spcBef>
              <a:buNone/>
            </a:pPr>
            <a:r>
              <a:rPr lang="en" sz="1800" b="1">
                <a:solidFill>
                  <a:srgbClr val="2885C6"/>
                </a:solidFill>
                <a:latin typeface="Helvetica Neue"/>
                <a:ea typeface="Helvetica Neue"/>
                <a:cs typeface="Helvetica Neue"/>
                <a:sym typeface="Helvetica Neue"/>
              </a:rPr>
              <a:t>3</a:t>
            </a:r>
          </a:p>
        </p:txBody>
      </p:sp>
      <p:sp>
        <p:nvSpPr>
          <p:cNvPr id="442" name="Shape 442"/>
          <p:cNvSpPr/>
          <p:nvPr/>
        </p:nvSpPr>
        <p:spPr>
          <a:xfrm>
            <a:off x="452750" y="3591364"/>
            <a:ext cx="437400" cy="437400"/>
          </a:xfrm>
          <a:prstGeom prst="ellipse">
            <a:avLst/>
          </a:prstGeom>
          <a:solidFill>
            <a:srgbClr val="FFFFFF"/>
          </a:solidFill>
          <a:ln>
            <a:noFill/>
          </a:ln>
        </p:spPr>
        <p:txBody>
          <a:bodyPr lIns="91425" tIns="91425" rIns="91425" bIns="91425" anchor="ctr" anchorCtr="0">
            <a:noAutofit/>
          </a:bodyPr>
          <a:lstStyle/>
          <a:p>
            <a:pPr lvl="0" algn="ctr" rtl="0">
              <a:spcBef>
                <a:spcPts val="0"/>
              </a:spcBef>
              <a:buNone/>
            </a:pPr>
            <a:r>
              <a:rPr lang="en" sz="1800" b="1">
                <a:solidFill>
                  <a:srgbClr val="2885C6"/>
                </a:solidFill>
                <a:latin typeface="Helvetica Neue"/>
                <a:ea typeface="Helvetica Neue"/>
                <a:cs typeface="Helvetica Neue"/>
                <a:sym typeface="Helvetica Neue"/>
              </a:rPr>
              <a:t>4</a:t>
            </a:r>
          </a:p>
        </p:txBody>
      </p:sp>
      <p:sp>
        <p:nvSpPr>
          <p:cNvPr id="443" name="Shape 443"/>
          <p:cNvSpPr/>
          <p:nvPr/>
        </p:nvSpPr>
        <p:spPr>
          <a:xfrm>
            <a:off x="452750" y="4200280"/>
            <a:ext cx="437400" cy="437400"/>
          </a:xfrm>
          <a:prstGeom prst="ellipse">
            <a:avLst/>
          </a:prstGeom>
          <a:solidFill>
            <a:srgbClr val="FFFFFF"/>
          </a:solidFill>
          <a:ln>
            <a:noFill/>
          </a:ln>
        </p:spPr>
        <p:txBody>
          <a:bodyPr lIns="91425" tIns="91425" rIns="91425" bIns="91425" anchor="ctr" anchorCtr="0">
            <a:noAutofit/>
          </a:bodyPr>
          <a:lstStyle/>
          <a:p>
            <a:pPr lvl="0" algn="ctr" rtl="0">
              <a:spcBef>
                <a:spcPts val="0"/>
              </a:spcBef>
              <a:buNone/>
            </a:pPr>
            <a:r>
              <a:rPr lang="en" sz="1800" b="1">
                <a:solidFill>
                  <a:srgbClr val="2885C6"/>
                </a:solidFill>
                <a:latin typeface="Helvetica Neue"/>
                <a:ea typeface="Helvetica Neue"/>
                <a:cs typeface="Helvetica Neue"/>
                <a:sym typeface="Helvetica Neue"/>
              </a:rPr>
              <a:t>5</a:t>
            </a:r>
          </a:p>
        </p:txBody>
      </p:sp>
      <p:sp>
        <p:nvSpPr>
          <p:cNvPr id="444" name="Shape 444"/>
          <p:cNvSpPr txBox="1">
            <a:spLocks noGrp="1"/>
          </p:cNvSpPr>
          <p:nvPr>
            <p:ph type="title"/>
          </p:nvPr>
        </p:nvSpPr>
        <p:spPr>
          <a:xfrm>
            <a:off x="501650" y="158750"/>
            <a:ext cx="8140800" cy="476400"/>
          </a:xfrm>
          <a:prstGeom prst="rect">
            <a:avLst/>
          </a:prstGeom>
        </p:spPr>
        <p:txBody>
          <a:bodyPr lIns="44200" tIns="44200" rIns="44200" bIns="44200" anchor="ctr" anchorCtr="0">
            <a:noAutofit/>
          </a:bodyPr>
          <a:lstStyle/>
          <a:p>
            <a:pPr lvl="0" rtl="0">
              <a:spcBef>
                <a:spcPts val="0"/>
              </a:spcBef>
              <a:buNone/>
            </a:pPr>
            <a:r>
              <a:rPr lang="en" dirty="0">
                <a:solidFill>
                  <a:srgbClr val="FFFFFF"/>
                </a:solidFill>
              </a:rPr>
              <a:t>Differentiators</a:t>
            </a:r>
          </a:p>
        </p:txBody>
      </p:sp>
      <p:pic>
        <p:nvPicPr>
          <p:cNvPr id="445" name="Shape 445"/>
          <p:cNvPicPr preferRelativeResize="0"/>
          <p:nvPr/>
        </p:nvPicPr>
        <p:blipFill>
          <a:blip r:embed="rId3">
            <a:alphaModFix/>
          </a:blip>
          <a:stretch>
            <a:fillRect/>
          </a:stretch>
        </p:blipFill>
        <p:spPr>
          <a:xfrm>
            <a:off x="4152823" y="5423374"/>
            <a:ext cx="838375" cy="139749"/>
          </a:xfrm>
          <a:prstGeom prst="rect">
            <a:avLst/>
          </a:prstGeom>
          <a:noFill/>
          <a:ln>
            <a:noFill/>
          </a:ln>
        </p:spPr>
      </p:pic>
    </p:spTree>
    <p:extLst>
      <p:ext uri="{BB962C8B-B14F-4D97-AF65-F5344CB8AC3E}">
        <p14:creationId xmlns:p14="http://schemas.microsoft.com/office/powerpoint/2010/main" val="240116302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2"/>
        <p:cNvGrpSpPr/>
        <p:nvPr/>
      </p:nvGrpSpPr>
      <p:grpSpPr>
        <a:xfrm>
          <a:off x="0" y="0"/>
          <a:ext cx="0" cy="0"/>
          <a:chOff x="0" y="0"/>
          <a:chExt cx="0" cy="0"/>
        </a:xfrm>
      </p:grpSpPr>
      <p:sp>
        <p:nvSpPr>
          <p:cNvPr id="113" name="Shape 113"/>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8</a:t>
            </a:fld>
            <a:endParaRPr lang="en"/>
          </a:p>
        </p:txBody>
      </p:sp>
      <p:sp>
        <p:nvSpPr>
          <p:cNvPr id="114" name="Shape 114"/>
          <p:cNvSpPr txBox="1">
            <a:spLocks noGrp="1"/>
          </p:cNvSpPr>
          <p:nvPr>
            <p:ph type="body" idx="1"/>
          </p:nvPr>
        </p:nvSpPr>
        <p:spPr>
          <a:xfrm>
            <a:off x="3361255" y="1185854"/>
            <a:ext cx="2777100" cy="3903900"/>
          </a:xfrm>
          <a:prstGeom prst="rect">
            <a:avLst/>
          </a:prstGeom>
        </p:spPr>
        <p:txBody>
          <a:bodyPr lIns="44200" tIns="44200" rIns="44200" bIns="44200" anchor="t" anchorCtr="0">
            <a:noAutofit/>
          </a:bodyPr>
          <a:lstStyle/>
          <a:p>
            <a:pPr lvl="0">
              <a:spcBef>
                <a:spcPts val="0"/>
              </a:spcBef>
              <a:buNone/>
            </a:pPr>
            <a:r>
              <a:rPr lang="en" sz="2200" dirty="0">
                <a:solidFill>
                  <a:srgbClr val="999999"/>
                </a:solidFill>
              </a:rPr>
              <a:t>Phase 2:</a:t>
            </a:r>
            <a:r>
              <a:rPr lang="en" sz="2200" dirty="0">
                <a:solidFill>
                  <a:srgbClr val="3098D1"/>
                </a:solidFill>
              </a:rPr>
              <a:t/>
            </a:r>
            <a:br>
              <a:rPr lang="en" sz="2200" dirty="0">
                <a:solidFill>
                  <a:srgbClr val="3098D1"/>
                </a:solidFill>
              </a:rPr>
            </a:br>
            <a:r>
              <a:rPr lang="en" sz="2200" dirty="0"/>
              <a:t>Create &amp; Develop</a:t>
            </a:r>
            <a:br>
              <a:rPr lang="en" sz="2200" dirty="0"/>
            </a:br>
            <a:endParaRPr lang="en" sz="2200" dirty="0"/>
          </a:p>
          <a:p>
            <a:pPr lvl="0" rtl="0">
              <a:lnSpc>
                <a:spcPct val="115000"/>
              </a:lnSpc>
              <a:spcBef>
                <a:spcPts val="0"/>
              </a:spcBef>
              <a:buNone/>
            </a:pPr>
            <a:endParaRPr lang="en-US" sz="1300" b="0" dirty="0" smtClean="0">
              <a:solidFill>
                <a:srgbClr val="666666"/>
              </a:solidFill>
            </a:endParaRPr>
          </a:p>
          <a:p>
            <a:pPr lvl="0" rtl="0">
              <a:lnSpc>
                <a:spcPct val="115000"/>
              </a:lnSpc>
              <a:spcBef>
                <a:spcPts val="0"/>
              </a:spcBef>
              <a:buNone/>
            </a:pPr>
            <a:r>
              <a:rPr lang="en" sz="1300" b="0" dirty="0" smtClean="0">
                <a:solidFill>
                  <a:srgbClr val="666666"/>
                </a:solidFill>
              </a:rPr>
              <a:t>Stakeholder </a:t>
            </a:r>
            <a:r>
              <a:rPr lang="en" sz="1300" b="0" dirty="0">
                <a:solidFill>
                  <a:srgbClr val="666666"/>
                </a:solidFill>
              </a:rPr>
              <a:t>and staff alignment</a:t>
            </a:r>
          </a:p>
          <a:p>
            <a:pPr lvl="0">
              <a:lnSpc>
                <a:spcPct val="115000"/>
              </a:lnSpc>
              <a:spcBef>
                <a:spcPts val="0"/>
              </a:spcBef>
              <a:buNone/>
            </a:pPr>
            <a:r>
              <a:rPr lang="en" sz="1300" b="0" dirty="0">
                <a:solidFill>
                  <a:srgbClr val="666666"/>
                </a:solidFill>
              </a:rPr>
              <a:t>Staff survey</a:t>
            </a:r>
          </a:p>
          <a:p>
            <a:pPr lvl="0">
              <a:lnSpc>
                <a:spcPct val="115000"/>
              </a:lnSpc>
              <a:spcBef>
                <a:spcPts val="0"/>
              </a:spcBef>
              <a:buNone/>
            </a:pPr>
            <a:r>
              <a:rPr lang="en" sz="1300" b="0" dirty="0">
                <a:solidFill>
                  <a:srgbClr val="666666"/>
                </a:solidFill>
              </a:rPr>
              <a:t>Channel audit </a:t>
            </a:r>
          </a:p>
          <a:p>
            <a:pPr lvl="0">
              <a:lnSpc>
                <a:spcPct val="115000"/>
              </a:lnSpc>
              <a:spcBef>
                <a:spcPts val="0"/>
              </a:spcBef>
              <a:buNone/>
            </a:pPr>
            <a:r>
              <a:rPr lang="en" sz="1300" dirty="0">
                <a:solidFill>
                  <a:srgbClr val="666666"/>
                </a:solidFill>
              </a:rPr>
              <a:t>Creative recommendations</a:t>
            </a:r>
          </a:p>
          <a:p>
            <a:pPr lvl="0" rtl="0">
              <a:lnSpc>
                <a:spcPct val="115000"/>
              </a:lnSpc>
              <a:spcBef>
                <a:spcPts val="0"/>
              </a:spcBef>
              <a:buNone/>
            </a:pPr>
            <a:r>
              <a:rPr lang="en-US" sz="1300" dirty="0">
                <a:solidFill>
                  <a:srgbClr val="666666"/>
                </a:solidFill>
              </a:rPr>
              <a:t>S</a:t>
            </a:r>
            <a:r>
              <a:rPr lang="en" sz="1300" dirty="0" smtClean="0">
                <a:solidFill>
                  <a:srgbClr val="666666"/>
                </a:solidFill>
              </a:rPr>
              <a:t>chool </a:t>
            </a:r>
            <a:r>
              <a:rPr lang="en-US" sz="1300" dirty="0" smtClean="0">
                <a:solidFill>
                  <a:srgbClr val="666666"/>
                </a:solidFill>
              </a:rPr>
              <a:t>&amp; </a:t>
            </a:r>
            <a:r>
              <a:rPr lang="en" sz="1300" dirty="0" smtClean="0">
                <a:solidFill>
                  <a:srgbClr val="666666"/>
                </a:solidFill>
              </a:rPr>
              <a:t>DLC comms </a:t>
            </a:r>
            <a:r>
              <a:rPr lang="en" sz="1300" dirty="0">
                <a:solidFill>
                  <a:srgbClr val="666666"/>
                </a:solidFill>
              </a:rPr>
              <a:t>strategy</a:t>
            </a:r>
          </a:p>
          <a:p>
            <a:pPr lvl="0" rtl="0">
              <a:lnSpc>
                <a:spcPct val="150000"/>
              </a:lnSpc>
              <a:spcBef>
                <a:spcPts val="0"/>
              </a:spcBef>
              <a:buNone/>
            </a:pPr>
            <a:endParaRPr sz="2000" dirty="0">
              <a:solidFill>
                <a:srgbClr val="251F6E"/>
              </a:solidFill>
            </a:endParaRPr>
          </a:p>
          <a:p>
            <a:pPr lvl="0" rtl="0">
              <a:lnSpc>
                <a:spcPct val="100000"/>
              </a:lnSpc>
              <a:spcBef>
                <a:spcPts val="0"/>
              </a:spcBef>
              <a:buNone/>
            </a:pPr>
            <a:endParaRPr sz="2000" dirty="0">
              <a:solidFill>
                <a:srgbClr val="251F6E"/>
              </a:solidFill>
            </a:endParaRPr>
          </a:p>
        </p:txBody>
      </p:sp>
      <p:sp>
        <p:nvSpPr>
          <p:cNvPr id="115" name="Shape 115"/>
          <p:cNvSpPr txBox="1">
            <a:spLocks noGrp="1"/>
          </p:cNvSpPr>
          <p:nvPr>
            <p:ph type="body" idx="1"/>
          </p:nvPr>
        </p:nvSpPr>
        <p:spPr>
          <a:xfrm>
            <a:off x="501650" y="1185879"/>
            <a:ext cx="2615700" cy="4240500"/>
          </a:xfrm>
          <a:prstGeom prst="rect">
            <a:avLst/>
          </a:prstGeom>
        </p:spPr>
        <p:txBody>
          <a:bodyPr lIns="44200" tIns="44200" rIns="44200" bIns="44200" anchor="t" anchorCtr="0">
            <a:noAutofit/>
          </a:bodyPr>
          <a:lstStyle/>
          <a:p>
            <a:pPr lvl="0" rtl="0">
              <a:lnSpc>
                <a:spcPct val="100000"/>
              </a:lnSpc>
              <a:spcBef>
                <a:spcPts val="0"/>
              </a:spcBef>
              <a:buNone/>
            </a:pPr>
            <a:r>
              <a:rPr lang="en" sz="2200" dirty="0">
                <a:solidFill>
                  <a:srgbClr val="999999"/>
                </a:solidFill>
              </a:rPr>
              <a:t>Phase 1:</a:t>
            </a:r>
            <a:r>
              <a:rPr lang="en" sz="2200" dirty="0">
                <a:solidFill>
                  <a:srgbClr val="AE082B"/>
                </a:solidFill>
              </a:rPr>
              <a:t/>
            </a:r>
            <a:br>
              <a:rPr lang="en" sz="2200" dirty="0">
                <a:solidFill>
                  <a:srgbClr val="AE082B"/>
                </a:solidFill>
              </a:rPr>
            </a:br>
            <a:r>
              <a:rPr lang="en" sz="2200" dirty="0"/>
              <a:t>Research &amp; Plan</a:t>
            </a:r>
            <a:r>
              <a:rPr lang="en" sz="2000" dirty="0">
                <a:solidFill>
                  <a:srgbClr val="AE082B"/>
                </a:solidFill>
              </a:rPr>
              <a:t/>
            </a:r>
            <a:br>
              <a:rPr lang="en" sz="2000" dirty="0">
                <a:solidFill>
                  <a:srgbClr val="AE082B"/>
                </a:solidFill>
              </a:rPr>
            </a:br>
            <a:endParaRPr lang="en" sz="2000" dirty="0">
              <a:solidFill>
                <a:srgbClr val="AE082B"/>
              </a:solidFill>
            </a:endParaRPr>
          </a:p>
          <a:p>
            <a:pPr lvl="0" rtl="0">
              <a:lnSpc>
                <a:spcPct val="115000"/>
              </a:lnSpc>
              <a:spcBef>
                <a:spcPts val="0"/>
              </a:spcBef>
              <a:buNone/>
            </a:pPr>
            <a:r>
              <a:rPr lang="en" sz="1300" b="0" dirty="0">
                <a:solidFill>
                  <a:srgbClr val="666666"/>
                </a:solidFill>
              </a:rPr>
              <a:t>Stakeholder interviews</a:t>
            </a:r>
          </a:p>
          <a:p>
            <a:pPr lvl="0" rtl="0">
              <a:lnSpc>
                <a:spcPct val="115000"/>
              </a:lnSpc>
              <a:spcBef>
                <a:spcPts val="0"/>
              </a:spcBef>
              <a:buNone/>
            </a:pPr>
            <a:r>
              <a:rPr lang="en" sz="1300" b="0" dirty="0">
                <a:solidFill>
                  <a:srgbClr val="666666"/>
                </a:solidFill>
              </a:rPr>
              <a:t>Audience interviews</a:t>
            </a:r>
          </a:p>
          <a:p>
            <a:pPr lvl="0" rtl="0">
              <a:lnSpc>
                <a:spcPct val="115000"/>
              </a:lnSpc>
              <a:spcBef>
                <a:spcPts val="0"/>
              </a:spcBef>
              <a:buNone/>
            </a:pPr>
            <a:r>
              <a:rPr lang="en" sz="1300" b="0" dirty="0">
                <a:solidFill>
                  <a:srgbClr val="666666"/>
                </a:solidFill>
              </a:rPr>
              <a:t>Competitor review</a:t>
            </a:r>
          </a:p>
          <a:p>
            <a:pPr lvl="0" rtl="0">
              <a:lnSpc>
                <a:spcPct val="115000"/>
              </a:lnSpc>
              <a:spcBef>
                <a:spcPts val="0"/>
              </a:spcBef>
              <a:buNone/>
            </a:pPr>
            <a:r>
              <a:rPr lang="en" sz="1300" b="0" dirty="0">
                <a:solidFill>
                  <a:srgbClr val="666666"/>
                </a:solidFill>
              </a:rPr>
              <a:t>Messaging strategy</a:t>
            </a:r>
            <a:r>
              <a:rPr lang="en" sz="1400" b="0" dirty="0">
                <a:solidFill>
                  <a:srgbClr val="AE082B"/>
                </a:solidFill>
              </a:rPr>
              <a:t/>
            </a:r>
            <a:br>
              <a:rPr lang="en" sz="1400" b="0" dirty="0">
                <a:solidFill>
                  <a:srgbClr val="AE082B"/>
                </a:solidFill>
              </a:rPr>
            </a:br>
            <a:endParaRPr lang="en" sz="1400" b="0" dirty="0">
              <a:solidFill>
                <a:srgbClr val="AE082B"/>
              </a:solidFill>
            </a:endParaRPr>
          </a:p>
          <a:p>
            <a:pPr lvl="0" rtl="0">
              <a:lnSpc>
                <a:spcPct val="100000"/>
              </a:lnSpc>
              <a:spcBef>
                <a:spcPts val="0"/>
              </a:spcBef>
              <a:buNone/>
            </a:pPr>
            <a:endParaRPr sz="1400" dirty="0">
              <a:solidFill>
                <a:srgbClr val="AE082B"/>
              </a:solidFill>
            </a:endParaRPr>
          </a:p>
          <a:p>
            <a:pPr lvl="0" rtl="0">
              <a:lnSpc>
                <a:spcPct val="100000"/>
              </a:lnSpc>
              <a:spcBef>
                <a:spcPts val="0"/>
              </a:spcBef>
              <a:buNone/>
            </a:pPr>
            <a:endParaRPr sz="1000" b="0" dirty="0">
              <a:solidFill>
                <a:srgbClr val="AE082B"/>
              </a:solidFill>
            </a:endParaRPr>
          </a:p>
        </p:txBody>
      </p:sp>
      <p:cxnSp>
        <p:nvCxnSpPr>
          <p:cNvPr id="116" name="Shape 116"/>
          <p:cNvCxnSpPr/>
          <p:nvPr/>
        </p:nvCxnSpPr>
        <p:spPr>
          <a:xfrm>
            <a:off x="558025" y="2087779"/>
            <a:ext cx="2184000" cy="0"/>
          </a:xfrm>
          <a:prstGeom prst="straightConnector1">
            <a:avLst/>
          </a:prstGeom>
          <a:noFill/>
          <a:ln w="76200" cap="flat" cmpd="sng">
            <a:solidFill>
              <a:srgbClr val="B7B7B7"/>
            </a:solidFill>
            <a:prstDash val="solid"/>
            <a:round/>
            <a:headEnd type="none" w="lg" len="lg"/>
            <a:tailEnd type="none" w="lg" len="lg"/>
          </a:ln>
        </p:spPr>
      </p:cxnSp>
      <p:sp>
        <p:nvSpPr>
          <p:cNvPr id="117" name="Shape 117"/>
          <p:cNvSpPr txBox="1">
            <a:spLocks noGrp="1"/>
          </p:cNvSpPr>
          <p:nvPr>
            <p:ph type="title"/>
          </p:nvPr>
        </p:nvSpPr>
        <p:spPr>
          <a:xfrm>
            <a:off x="501650" y="82550"/>
            <a:ext cx="8140800" cy="476400"/>
          </a:xfrm>
          <a:prstGeom prst="rect">
            <a:avLst/>
          </a:prstGeom>
        </p:spPr>
        <p:txBody>
          <a:bodyPr lIns="44200" tIns="44200" rIns="44200" bIns="44200" anchor="ctr" anchorCtr="0">
            <a:noAutofit/>
          </a:bodyPr>
          <a:lstStyle/>
          <a:p>
            <a:pPr lvl="0" rtl="0">
              <a:spcBef>
                <a:spcPts val="0"/>
              </a:spcBef>
              <a:buNone/>
            </a:pPr>
            <a:r>
              <a:rPr lang="en-US" dirty="0" smtClean="0">
                <a:solidFill>
                  <a:srgbClr val="666666"/>
                </a:solidFill>
              </a:rPr>
              <a:t>The work to date</a:t>
            </a:r>
            <a:endParaRPr lang="en" dirty="0">
              <a:solidFill>
                <a:srgbClr val="666666"/>
              </a:solidFill>
            </a:endParaRPr>
          </a:p>
        </p:txBody>
      </p:sp>
      <p:cxnSp>
        <p:nvCxnSpPr>
          <p:cNvPr id="118" name="Shape 118"/>
          <p:cNvCxnSpPr/>
          <p:nvPr/>
        </p:nvCxnSpPr>
        <p:spPr>
          <a:xfrm>
            <a:off x="3434780" y="2087779"/>
            <a:ext cx="2280000" cy="0"/>
          </a:xfrm>
          <a:prstGeom prst="straightConnector1">
            <a:avLst/>
          </a:prstGeom>
          <a:noFill/>
          <a:ln w="76200" cap="flat" cmpd="sng">
            <a:solidFill>
              <a:srgbClr val="B7B7B7"/>
            </a:solidFill>
            <a:prstDash val="solid"/>
            <a:round/>
            <a:headEnd type="none" w="lg" len="lg"/>
            <a:tailEnd type="none" w="lg" len="lg"/>
          </a:ln>
        </p:spPr>
      </p:cxn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501650" y="82550"/>
            <a:ext cx="8140800" cy="476400"/>
          </a:xfrm>
          <a:prstGeom prst="rect">
            <a:avLst/>
          </a:prstGeom>
        </p:spPr>
        <p:txBody>
          <a:bodyPr lIns="44200" tIns="44200" rIns="44200" bIns="44200" anchor="ctr" anchorCtr="0">
            <a:noAutofit/>
          </a:bodyPr>
          <a:lstStyle/>
          <a:p>
            <a:pPr lvl="0" rtl="0">
              <a:spcBef>
                <a:spcPts val="0"/>
              </a:spcBef>
              <a:buNone/>
            </a:pPr>
            <a:r>
              <a:rPr lang="en-US" dirty="0" smtClean="0">
                <a:solidFill>
                  <a:srgbClr val="666666"/>
                </a:solidFill>
              </a:rPr>
              <a:t>The work to come</a:t>
            </a:r>
            <a:r>
              <a:rPr lang="is-IS" dirty="0" smtClean="0">
                <a:solidFill>
                  <a:srgbClr val="666666"/>
                </a:solidFill>
              </a:rPr>
              <a:t>…</a:t>
            </a:r>
            <a:endParaRPr lang="en" dirty="0">
              <a:solidFill>
                <a:srgbClr val="666666"/>
              </a:solidFill>
            </a:endParaRPr>
          </a:p>
        </p:txBody>
      </p:sp>
      <p:sp>
        <p:nvSpPr>
          <p:cNvPr id="124" name="Shape 124"/>
          <p:cNvSpPr txBox="1">
            <a:spLocks noGrp="1"/>
          </p:cNvSpPr>
          <p:nvPr>
            <p:ph type="sldNum" idx="12"/>
          </p:nvPr>
        </p:nvSpPr>
        <p:spPr>
          <a:xfrm>
            <a:off x="8534449" y="5274555"/>
            <a:ext cx="3234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9</a:t>
            </a:fld>
            <a:endParaRPr lang="en"/>
          </a:p>
        </p:txBody>
      </p:sp>
      <p:sp>
        <p:nvSpPr>
          <p:cNvPr id="125" name="Shape 125"/>
          <p:cNvSpPr txBox="1">
            <a:spLocks noGrp="1"/>
          </p:cNvSpPr>
          <p:nvPr>
            <p:ph type="body" idx="1"/>
          </p:nvPr>
        </p:nvSpPr>
        <p:spPr>
          <a:xfrm>
            <a:off x="6374775" y="1205041"/>
            <a:ext cx="2385300" cy="3894300"/>
          </a:xfrm>
          <a:prstGeom prst="rect">
            <a:avLst/>
          </a:prstGeom>
        </p:spPr>
        <p:txBody>
          <a:bodyPr lIns="44200" tIns="44200" rIns="44200" bIns="44200" anchor="t" anchorCtr="0">
            <a:noAutofit/>
          </a:bodyPr>
          <a:lstStyle/>
          <a:p>
            <a:pPr lvl="0" rtl="0">
              <a:spcBef>
                <a:spcPts val="0"/>
              </a:spcBef>
              <a:buNone/>
            </a:pPr>
            <a:r>
              <a:rPr lang="en" sz="2200" dirty="0">
                <a:solidFill>
                  <a:srgbClr val="999999"/>
                </a:solidFill>
              </a:rPr>
              <a:t>Phase 3:</a:t>
            </a:r>
            <a:r>
              <a:rPr lang="en" sz="2200" dirty="0">
                <a:solidFill>
                  <a:srgbClr val="3098D1"/>
                </a:solidFill>
              </a:rPr>
              <a:t/>
            </a:r>
            <a:br>
              <a:rPr lang="en" sz="2200" dirty="0">
                <a:solidFill>
                  <a:srgbClr val="3098D1"/>
                </a:solidFill>
              </a:rPr>
            </a:br>
            <a:r>
              <a:rPr lang="en" sz="2200" dirty="0">
                <a:solidFill>
                  <a:srgbClr val="434343"/>
                </a:solidFill>
              </a:rPr>
              <a:t>Implement</a:t>
            </a:r>
          </a:p>
          <a:p>
            <a:pPr lvl="0" rtl="0">
              <a:lnSpc>
                <a:spcPct val="100000"/>
              </a:lnSpc>
              <a:spcBef>
                <a:spcPts val="0"/>
              </a:spcBef>
              <a:buNone/>
            </a:pPr>
            <a:endParaRPr lang="en-US" sz="1400" b="0" dirty="0" smtClean="0">
              <a:solidFill>
                <a:srgbClr val="434343"/>
              </a:solidFill>
            </a:endParaRPr>
          </a:p>
          <a:p>
            <a:pPr lvl="0" rtl="0">
              <a:lnSpc>
                <a:spcPct val="100000"/>
              </a:lnSpc>
              <a:spcBef>
                <a:spcPts val="0"/>
              </a:spcBef>
              <a:buNone/>
            </a:pPr>
            <a:endParaRPr sz="1400" b="0" dirty="0">
              <a:solidFill>
                <a:srgbClr val="434343"/>
              </a:solidFill>
            </a:endParaRPr>
          </a:p>
          <a:p>
            <a:pPr lvl="0" rtl="0">
              <a:lnSpc>
                <a:spcPct val="115000"/>
              </a:lnSpc>
              <a:spcBef>
                <a:spcPts val="0"/>
              </a:spcBef>
              <a:buNone/>
            </a:pPr>
            <a:r>
              <a:rPr lang="en" sz="1300" b="0" dirty="0">
                <a:solidFill>
                  <a:srgbClr val="666666"/>
                </a:solidFill>
              </a:rPr>
              <a:t>Channel updates</a:t>
            </a:r>
          </a:p>
          <a:p>
            <a:pPr lvl="0">
              <a:lnSpc>
                <a:spcPct val="115000"/>
              </a:lnSpc>
              <a:spcBef>
                <a:spcPts val="0"/>
              </a:spcBef>
              <a:buNone/>
            </a:pPr>
            <a:r>
              <a:rPr lang="en" sz="1300" b="0" dirty="0">
                <a:solidFill>
                  <a:srgbClr val="666666"/>
                </a:solidFill>
              </a:rPr>
              <a:t>Staff trainings</a:t>
            </a:r>
          </a:p>
          <a:p>
            <a:pPr lvl="0">
              <a:lnSpc>
                <a:spcPct val="115000"/>
              </a:lnSpc>
              <a:spcBef>
                <a:spcPts val="0"/>
              </a:spcBef>
              <a:buNone/>
            </a:pPr>
            <a:r>
              <a:rPr lang="en" sz="1300" dirty="0">
                <a:solidFill>
                  <a:srgbClr val="666666"/>
                </a:solidFill>
              </a:rPr>
              <a:t>Creative implementation</a:t>
            </a:r>
          </a:p>
          <a:p>
            <a:pPr lvl="0">
              <a:lnSpc>
                <a:spcPct val="115000"/>
              </a:lnSpc>
              <a:spcBef>
                <a:spcPts val="0"/>
              </a:spcBef>
              <a:buNone/>
            </a:pPr>
            <a:r>
              <a:rPr lang="en" sz="1300" b="0" dirty="0">
                <a:solidFill>
                  <a:srgbClr val="666666"/>
                </a:solidFill>
              </a:rPr>
              <a:t>Measurement </a:t>
            </a:r>
            <a:r>
              <a:rPr lang="en-US" sz="1300" b="0" dirty="0">
                <a:solidFill>
                  <a:srgbClr val="666666"/>
                </a:solidFill>
              </a:rPr>
              <a:t>&amp;</a:t>
            </a:r>
            <a:r>
              <a:rPr lang="en" sz="1300" b="0" dirty="0" smtClean="0">
                <a:solidFill>
                  <a:srgbClr val="666666"/>
                </a:solidFill>
              </a:rPr>
              <a:t> trackin</a:t>
            </a:r>
            <a:r>
              <a:rPr lang="en-US" sz="1300" b="0" dirty="0" smtClean="0">
                <a:solidFill>
                  <a:srgbClr val="666666"/>
                </a:solidFill>
              </a:rPr>
              <a:t>g</a:t>
            </a:r>
            <a:br>
              <a:rPr lang="en-US" sz="1300" b="0" dirty="0" smtClean="0">
                <a:solidFill>
                  <a:srgbClr val="666666"/>
                </a:solidFill>
              </a:rPr>
            </a:br>
            <a:r>
              <a:rPr lang="en-US" sz="1300" b="0" dirty="0" smtClean="0">
                <a:solidFill>
                  <a:srgbClr val="666666"/>
                </a:solidFill>
              </a:rPr>
              <a:t>Ongoing optimization</a:t>
            </a:r>
            <a:endParaRPr lang="en-US" sz="1300" b="0" dirty="0">
              <a:solidFill>
                <a:srgbClr val="666666"/>
              </a:solidFill>
            </a:endParaRPr>
          </a:p>
        </p:txBody>
      </p:sp>
      <p:sp>
        <p:nvSpPr>
          <p:cNvPr id="127" name="Shape 127"/>
          <p:cNvSpPr txBox="1">
            <a:spLocks noGrp="1"/>
          </p:cNvSpPr>
          <p:nvPr>
            <p:ph type="body" idx="1"/>
          </p:nvPr>
        </p:nvSpPr>
        <p:spPr>
          <a:xfrm>
            <a:off x="501650" y="1185879"/>
            <a:ext cx="2615700" cy="4240500"/>
          </a:xfrm>
          <a:prstGeom prst="rect">
            <a:avLst/>
          </a:prstGeom>
        </p:spPr>
        <p:txBody>
          <a:bodyPr lIns="44200" tIns="44200" rIns="44200" bIns="44200" anchor="t" anchorCtr="0">
            <a:noAutofit/>
          </a:bodyPr>
          <a:lstStyle/>
          <a:p>
            <a:pPr lvl="0" rtl="0">
              <a:lnSpc>
                <a:spcPct val="100000"/>
              </a:lnSpc>
              <a:spcBef>
                <a:spcPts val="0"/>
              </a:spcBef>
              <a:buNone/>
            </a:pPr>
            <a:r>
              <a:rPr lang="en" sz="2200">
                <a:solidFill>
                  <a:srgbClr val="999999"/>
                </a:solidFill>
              </a:rPr>
              <a:t>Phase 1:</a:t>
            </a:r>
            <a:r>
              <a:rPr lang="en" sz="2200">
                <a:solidFill>
                  <a:srgbClr val="AE082B"/>
                </a:solidFill>
              </a:rPr>
              <a:t/>
            </a:r>
            <a:br>
              <a:rPr lang="en" sz="2200">
                <a:solidFill>
                  <a:srgbClr val="AE082B"/>
                </a:solidFill>
              </a:rPr>
            </a:br>
            <a:r>
              <a:rPr lang="en" sz="2200"/>
              <a:t>Research &amp; Plan</a:t>
            </a:r>
            <a:r>
              <a:rPr lang="en" sz="2000">
                <a:solidFill>
                  <a:srgbClr val="AE082B"/>
                </a:solidFill>
              </a:rPr>
              <a:t/>
            </a:r>
            <a:br>
              <a:rPr lang="en" sz="2000">
                <a:solidFill>
                  <a:srgbClr val="AE082B"/>
                </a:solidFill>
              </a:rPr>
            </a:br>
            <a:endParaRPr lang="en" sz="2000">
              <a:solidFill>
                <a:srgbClr val="AE082B"/>
              </a:solidFill>
            </a:endParaRPr>
          </a:p>
          <a:p>
            <a:pPr lvl="0" rtl="0">
              <a:lnSpc>
                <a:spcPct val="115000"/>
              </a:lnSpc>
              <a:spcBef>
                <a:spcPts val="0"/>
              </a:spcBef>
              <a:buNone/>
            </a:pPr>
            <a:r>
              <a:rPr lang="en" sz="1300" b="0">
                <a:solidFill>
                  <a:srgbClr val="666666"/>
                </a:solidFill>
              </a:rPr>
              <a:t>Stakeholder interviews</a:t>
            </a:r>
          </a:p>
          <a:p>
            <a:pPr lvl="0" rtl="0">
              <a:lnSpc>
                <a:spcPct val="115000"/>
              </a:lnSpc>
              <a:spcBef>
                <a:spcPts val="0"/>
              </a:spcBef>
              <a:buNone/>
            </a:pPr>
            <a:r>
              <a:rPr lang="en" sz="1300" b="0">
                <a:solidFill>
                  <a:srgbClr val="666666"/>
                </a:solidFill>
              </a:rPr>
              <a:t>Audience interviews</a:t>
            </a:r>
          </a:p>
          <a:p>
            <a:pPr lvl="0" rtl="0">
              <a:lnSpc>
                <a:spcPct val="115000"/>
              </a:lnSpc>
              <a:spcBef>
                <a:spcPts val="0"/>
              </a:spcBef>
              <a:buNone/>
            </a:pPr>
            <a:r>
              <a:rPr lang="en" sz="1300" b="0">
                <a:solidFill>
                  <a:srgbClr val="666666"/>
                </a:solidFill>
              </a:rPr>
              <a:t>Competitor review</a:t>
            </a:r>
          </a:p>
          <a:p>
            <a:pPr lvl="0" rtl="0">
              <a:lnSpc>
                <a:spcPct val="115000"/>
              </a:lnSpc>
              <a:spcBef>
                <a:spcPts val="0"/>
              </a:spcBef>
              <a:buNone/>
            </a:pPr>
            <a:r>
              <a:rPr lang="en" sz="1300" b="0">
                <a:solidFill>
                  <a:srgbClr val="666666"/>
                </a:solidFill>
              </a:rPr>
              <a:t>Messaging strategy</a:t>
            </a:r>
            <a:r>
              <a:rPr lang="en" sz="1400" b="0">
                <a:solidFill>
                  <a:srgbClr val="AE082B"/>
                </a:solidFill>
              </a:rPr>
              <a:t/>
            </a:r>
            <a:br>
              <a:rPr lang="en" sz="1400" b="0">
                <a:solidFill>
                  <a:srgbClr val="AE082B"/>
                </a:solidFill>
              </a:rPr>
            </a:br>
            <a:endParaRPr lang="en" sz="1400" b="0">
              <a:solidFill>
                <a:srgbClr val="AE082B"/>
              </a:solidFill>
            </a:endParaRPr>
          </a:p>
          <a:p>
            <a:pPr lvl="0" rtl="0">
              <a:lnSpc>
                <a:spcPct val="100000"/>
              </a:lnSpc>
              <a:spcBef>
                <a:spcPts val="0"/>
              </a:spcBef>
              <a:buNone/>
            </a:pPr>
            <a:endParaRPr sz="1400">
              <a:solidFill>
                <a:srgbClr val="AE082B"/>
              </a:solidFill>
            </a:endParaRPr>
          </a:p>
          <a:p>
            <a:pPr lvl="0" rtl="0">
              <a:lnSpc>
                <a:spcPct val="100000"/>
              </a:lnSpc>
              <a:spcBef>
                <a:spcPts val="0"/>
              </a:spcBef>
              <a:buNone/>
            </a:pPr>
            <a:endParaRPr sz="1000" b="0">
              <a:solidFill>
                <a:srgbClr val="AE082B"/>
              </a:solidFill>
            </a:endParaRPr>
          </a:p>
        </p:txBody>
      </p:sp>
      <p:cxnSp>
        <p:nvCxnSpPr>
          <p:cNvPr id="128" name="Shape 128"/>
          <p:cNvCxnSpPr/>
          <p:nvPr/>
        </p:nvCxnSpPr>
        <p:spPr>
          <a:xfrm>
            <a:off x="558025" y="2087779"/>
            <a:ext cx="2184000" cy="0"/>
          </a:xfrm>
          <a:prstGeom prst="straightConnector1">
            <a:avLst/>
          </a:prstGeom>
          <a:noFill/>
          <a:ln w="76200" cap="flat" cmpd="sng">
            <a:solidFill>
              <a:srgbClr val="B7B7B7"/>
            </a:solidFill>
            <a:prstDash val="solid"/>
            <a:round/>
            <a:headEnd type="none" w="lg" len="lg"/>
            <a:tailEnd type="none" w="lg" len="lg"/>
          </a:ln>
        </p:spPr>
      </p:cxnSp>
      <p:cxnSp>
        <p:nvCxnSpPr>
          <p:cNvPr id="129" name="Shape 129"/>
          <p:cNvCxnSpPr/>
          <p:nvPr/>
        </p:nvCxnSpPr>
        <p:spPr>
          <a:xfrm>
            <a:off x="3434780" y="2087779"/>
            <a:ext cx="2280000" cy="0"/>
          </a:xfrm>
          <a:prstGeom prst="straightConnector1">
            <a:avLst/>
          </a:prstGeom>
          <a:noFill/>
          <a:ln w="76200" cap="flat" cmpd="sng">
            <a:solidFill>
              <a:srgbClr val="B7B7B7"/>
            </a:solidFill>
            <a:prstDash val="solid"/>
            <a:round/>
            <a:headEnd type="none" w="lg" len="lg"/>
            <a:tailEnd type="none" w="lg" len="lg"/>
          </a:ln>
        </p:spPr>
      </p:cxnSp>
      <p:cxnSp>
        <p:nvCxnSpPr>
          <p:cNvPr id="130" name="Shape 130"/>
          <p:cNvCxnSpPr/>
          <p:nvPr/>
        </p:nvCxnSpPr>
        <p:spPr>
          <a:xfrm>
            <a:off x="6426975" y="2087778"/>
            <a:ext cx="1423800" cy="0"/>
          </a:xfrm>
          <a:prstGeom prst="straightConnector1">
            <a:avLst/>
          </a:prstGeom>
          <a:noFill/>
          <a:ln w="76200" cap="flat" cmpd="sng">
            <a:solidFill>
              <a:srgbClr val="B7B7B7"/>
            </a:solidFill>
            <a:prstDash val="solid"/>
            <a:round/>
            <a:headEnd type="none" w="lg" len="lg"/>
            <a:tailEnd type="none" w="lg" len="lg"/>
          </a:ln>
        </p:spPr>
      </p:cxnSp>
      <p:sp>
        <p:nvSpPr>
          <p:cNvPr id="11" name="Shape 114"/>
          <p:cNvSpPr txBox="1">
            <a:spLocks/>
          </p:cNvSpPr>
          <p:nvPr/>
        </p:nvSpPr>
        <p:spPr>
          <a:xfrm>
            <a:off x="3361255" y="1185854"/>
            <a:ext cx="2777100" cy="3903900"/>
          </a:xfrm>
          <a:prstGeom prst="rect">
            <a:avLst/>
          </a:prstGeom>
          <a:noFill/>
          <a:ln>
            <a:noFill/>
          </a:ln>
        </p:spPr>
        <p:txBody>
          <a:bodyPr lIns="44200" tIns="44200" rIns="44200" bIns="44200" anchor="t" anchorCtr="0">
            <a:noAutofit/>
          </a:bodyPr>
          <a:lstStyle>
            <a:defPPr marR="0" lvl="0" algn="l" rtl="0">
              <a:lnSpc>
                <a:spcPct val="100000"/>
              </a:lnSpc>
              <a:spcBef>
                <a:spcPts val="0"/>
              </a:spcBef>
              <a:spcAft>
                <a:spcPts val="0"/>
              </a:spcAft>
            </a:defPPr>
            <a:lvl1pPr marL="0" marR="0" lvl="0" indent="0" algn="l" rtl="0">
              <a:lnSpc>
                <a:spcPct val="80000"/>
              </a:lnSpc>
              <a:spcBef>
                <a:spcPts val="0"/>
              </a:spcBef>
              <a:spcAft>
                <a:spcPts val="0"/>
              </a:spcAft>
              <a:buSzPct val="100000"/>
              <a:buFont typeface="Helvetica Neue"/>
              <a:buNone/>
              <a:defRPr sz="2300" b="1" i="0" u="none" strike="noStrike" cap="none">
                <a:solidFill>
                  <a:srgbClr val="000000"/>
                </a:solidFill>
                <a:latin typeface="Helvetica Neue"/>
                <a:ea typeface="Helvetica Neue"/>
                <a:cs typeface="Helvetica Neue"/>
                <a:sym typeface="Helvetica Neue"/>
              </a:defRPr>
            </a:lvl1pPr>
            <a:lvl2pPr marL="0" marR="0" lvl="1"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2pPr>
            <a:lvl3pPr marL="0" marR="0" lvl="2"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3pPr>
            <a:lvl4pPr marL="0" marR="0" lvl="3" indent="0" algn="l" rtl="0">
              <a:lnSpc>
                <a:spcPct val="90000"/>
              </a:lnSpc>
              <a:spcBef>
                <a:spcPts val="0"/>
              </a:spcBef>
              <a:spcAft>
                <a:spcPts val="0"/>
              </a:spcAft>
              <a:buClr>
                <a:srgbClr val="424242"/>
              </a:buClr>
              <a:buSzPct val="100000"/>
              <a:buFont typeface="Helvetica Neue"/>
              <a:buNone/>
              <a:defRPr sz="700" b="0" i="0" u="none" strike="noStrike" cap="none">
                <a:solidFill>
                  <a:srgbClr val="000000"/>
                </a:solidFill>
                <a:latin typeface="Arial"/>
                <a:ea typeface="Arial"/>
                <a:cs typeface="Arial"/>
                <a:sym typeface="Arial"/>
              </a:defRPr>
            </a:lvl4pPr>
            <a:lvl5pPr marL="0" marR="0" lvl="4" indent="0" algn="l" rtl="0">
              <a:lnSpc>
                <a:spcPct val="90000"/>
              </a:lnSpc>
              <a:spcBef>
                <a:spcPts val="0"/>
              </a:spcBef>
              <a:spcAft>
                <a:spcPts val="0"/>
              </a:spcAft>
              <a:buSzPct val="100000"/>
              <a:buNone/>
              <a:defRPr sz="700" b="0" i="0" u="none" strike="noStrike" cap="none">
                <a:solidFill>
                  <a:srgbClr val="000000"/>
                </a:solidFill>
                <a:latin typeface="Arial"/>
                <a:ea typeface="Arial"/>
                <a:cs typeface="Arial"/>
                <a:sym typeface="Arial"/>
              </a:defRPr>
            </a:lvl5pPr>
            <a:lvl6pPr marL="0" marR="0" lvl="5"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6pPr>
            <a:lvl7pPr marL="0" marR="0" lvl="6"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7pPr>
            <a:lvl8pPr marL="0" marR="0" lvl="7"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8pPr>
            <a:lvl9pPr marL="0" marR="0" lvl="8" indent="0" algn="l" rtl="0">
              <a:lnSpc>
                <a:spcPct val="80000"/>
              </a:lnSpc>
              <a:spcBef>
                <a:spcPts val="0"/>
              </a:spcBef>
              <a:spcAft>
                <a:spcPts val="0"/>
              </a:spcAft>
              <a:buSzPct val="100000"/>
              <a:buNone/>
              <a:defRPr sz="700" b="0" i="0" u="none" strike="noStrike" cap="none">
                <a:solidFill>
                  <a:srgbClr val="000000"/>
                </a:solidFill>
                <a:latin typeface="Arial"/>
                <a:ea typeface="Arial"/>
                <a:cs typeface="Arial"/>
                <a:sym typeface="Arial"/>
              </a:defRPr>
            </a:lvl9pPr>
          </a:lstStyle>
          <a:p>
            <a:r>
              <a:rPr lang="en" sz="2200" dirty="0" smtClean="0">
                <a:solidFill>
                  <a:srgbClr val="999999"/>
                </a:solidFill>
              </a:rPr>
              <a:t>Phase 2:</a:t>
            </a:r>
            <a:r>
              <a:rPr lang="en" sz="2200" dirty="0" smtClean="0">
                <a:solidFill>
                  <a:srgbClr val="3098D1"/>
                </a:solidFill>
              </a:rPr>
              <a:t/>
            </a:r>
            <a:br>
              <a:rPr lang="en" sz="2200" dirty="0" smtClean="0">
                <a:solidFill>
                  <a:srgbClr val="3098D1"/>
                </a:solidFill>
              </a:rPr>
            </a:br>
            <a:r>
              <a:rPr lang="en" sz="2200" dirty="0" smtClean="0"/>
              <a:t>Create &amp; Develop</a:t>
            </a:r>
            <a:br>
              <a:rPr lang="en" sz="2200" dirty="0" smtClean="0"/>
            </a:br>
            <a:endParaRPr lang="en" sz="2200" dirty="0" smtClean="0"/>
          </a:p>
          <a:p>
            <a:pPr>
              <a:lnSpc>
                <a:spcPct val="115000"/>
              </a:lnSpc>
            </a:pPr>
            <a:endParaRPr lang="en" sz="1300" b="0" dirty="0" smtClean="0">
              <a:solidFill>
                <a:srgbClr val="666666"/>
              </a:solidFill>
            </a:endParaRPr>
          </a:p>
          <a:p>
            <a:pPr>
              <a:lnSpc>
                <a:spcPct val="115000"/>
              </a:lnSpc>
            </a:pPr>
            <a:r>
              <a:rPr lang="en" sz="1300" b="0" dirty="0" smtClean="0">
                <a:solidFill>
                  <a:srgbClr val="666666"/>
                </a:solidFill>
              </a:rPr>
              <a:t>Stakeholder and staff alignment</a:t>
            </a:r>
          </a:p>
          <a:p>
            <a:pPr>
              <a:lnSpc>
                <a:spcPct val="115000"/>
              </a:lnSpc>
            </a:pPr>
            <a:r>
              <a:rPr lang="en" sz="1300" b="0" dirty="0" smtClean="0">
                <a:solidFill>
                  <a:srgbClr val="666666"/>
                </a:solidFill>
              </a:rPr>
              <a:t>Staff survey</a:t>
            </a:r>
          </a:p>
          <a:p>
            <a:pPr>
              <a:lnSpc>
                <a:spcPct val="115000"/>
              </a:lnSpc>
            </a:pPr>
            <a:r>
              <a:rPr lang="en" sz="1300" b="0" dirty="0" smtClean="0">
                <a:solidFill>
                  <a:srgbClr val="666666"/>
                </a:solidFill>
              </a:rPr>
              <a:t>Channel audit </a:t>
            </a:r>
          </a:p>
          <a:p>
            <a:pPr>
              <a:lnSpc>
                <a:spcPct val="115000"/>
              </a:lnSpc>
            </a:pPr>
            <a:r>
              <a:rPr lang="en" sz="1300" b="0" dirty="0" smtClean="0">
                <a:solidFill>
                  <a:srgbClr val="666666"/>
                </a:solidFill>
              </a:rPr>
              <a:t>Creative recommendations</a:t>
            </a:r>
          </a:p>
          <a:p>
            <a:pPr>
              <a:lnSpc>
                <a:spcPct val="115000"/>
              </a:lnSpc>
            </a:pPr>
            <a:r>
              <a:rPr lang="en" sz="1300" b="0" dirty="0" smtClean="0">
                <a:solidFill>
                  <a:srgbClr val="666666"/>
                </a:solidFill>
              </a:rPr>
              <a:t>School &amp; DLC comms strategy</a:t>
            </a:r>
          </a:p>
          <a:p>
            <a:pPr>
              <a:lnSpc>
                <a:spcPct val="150000"/>
              </a:lnSpc>
            </a:pPr>
            <a:endParaRPr lang="en" sz="2000" dirty="0" smtClean="0">
              <a:solidFill>
                <a:srgbClr val="251F6E"/>
              </a:solidFill>
            </a:endParaRPr>
          </a:p>
          <a:p>
            <a:pPr>
              <a:lnSpc>
                <a:spcPct val="100000"/>
              </a:lnSpc>
            </a:pPr>
            <a:endParaRPr lang="en" sz="2000" dirty="0">
              <a:solidFill>
                <a:srgbClr val="251F6E"/>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owroom">
  <a:themeElements>
    <a:clrScheme name="Showroom">
      <a:dk1>
        <a:srgbClr val="424242"/>
      </a:dk1>
      <a:lt1>
        <a:srgbClr val="004242"/>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TotalTime>
  <Words>4487</Words>
  <Application>Microsoft Macintosh PowerPoint</Application>
  <PresentationFormat>On-screen Show (16:10)</PresentationFormat>
  <Paragraphs>801</Paragraphs>
  <Slides>56</Slides>
  <Notes>55</Notes>
  <HiddenSlides>0</HiddenSlides>
  <MMClips>0</MMClips>
  <ScaleCrop>false</ScaleCrop>
  <HeadingPairs>
    <vt:vector size="4" baseType="variant">
      <vt:variant>
        <vt:lpstr>Theme</vt:lpstr>
      </vt:variant>
      <vt:variant>
        <vt:i4>2</vt:i4>
      </vt:variant>
      <vt:variant>
        <vt:lpstr>Slide Titles</vt:lpstr>
      </vt:variant>
      <vt:variant>
        <vt:i4>56</vt:i4>
      </vt:variant>
    </vt:vector>
  </HeadingPairs>
  <TitlesOfParts>
    <vt:vector size="58" baseType="lpstr">
      <vt:lpstr>simple-light</vt:lpstr>
      <vt:lpstr>Showroom</vt:lpstr>
      <vt:lpstr>PowerPoint Presentation</vt:lpstr>
      <vt:lpstr>Our charge by Dean Waitz &amp; his Dean’s Advisory Council (Fall 2016)</vt:lpstr>
      <vt:lpstr>Our response to date</vt:lpstr>
      <vt:lpstr>Our response to date</vt:lpstr>
      <vt:lpstr>Driven by surveys and data</vt:lpstr>
      <vt:lpstr>The work to date</vt:lpstr>
      <vt:lpstr>Differentiators</vt:lpstr>
      <vt:lpstr>The work to date</vt:lpstr>
      <vt:lpstr>The work to 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FULL  CEE SCREENSHOT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Prospective undergraduate student</vt:lpstr>
      <vt:lpstr>Prospective graduate student</vt:lpstr>
      <vt:lpstr>PowerPoint Presentation</vt:lpstr>
      <vt:lpstr>PowerPoint Presentation</vt:lpstr>
      <vt:lpstr>PowerPoint Presentation</vt:lpstr>
      <vt:lpstr>PowerPoint Presentation</vt:lpstr>
      <vt:lpstr>PowerPoint Presentation</vt:lpstr>
      <vt:lpstr> Priorities | Department of Nuclear Science &amp; Engineering </vt:lpstr>
      <vt:lpstr> Priorities | Department of Aeronautics and Astronautics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Michael Rutter</cp:lastModifiedBy>
  <cp:revision>47</cp:revision>
  <dcterms:modified xsi:type="dcterms:W3CDTF">2016-10-06T14:27:27Z</dcterms:modified>
</cp:coreProperties>
</file>